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3"/>
  </p:notesMasterIdLst>
  <p:sldIdLst>
    <p:sldId id="470" r:id="rId2"/>
    <p:sldId id="421" r:id="rId3"/>
    <p:sldId id="422" r:id="rId4"/>
    <p:sldId id="424" r:id="rId5"/>
    <p:sldId id="425" r:id="rId6"/>
    <p:sldId id="423" r:id="rId7"/>
    <p:sldId id="427" r:id="rId8"/>
    <p:sldId id="428" r:id="rId9"/>
    <p:sldId id="429" r:id="rId10"/>
    <p:sldId id="430" r:id="rId11"/>
    <p:sldId id="431" r:id="rId12"/>
    <p:sldId id="432" r:id="rId13"/>
    <p:sldId id="433" r:id="rId14"/>
    <p:sldId id="434" r:id="rId15"/>
    <p:sldId id="435" r:id="rId16"/>
    <p:sldId id="436" r:id="rId17"/>
    <p:sldId id="437" r:id="rId18"/>
    <p:sldId id="438" r:id="rId19"/>
    <p:sldId id="439" r:id="rId20"/>
    <p:sldId id="440" r:id="rId21"/>
    <p:sldId id="472" r:id="rId22"/>
    <p:sldId id="441" r:id="rId23"/>
    <p:sldId id="442" r:id="rId24"/>
    <p:sldId id="443" r:id="rId25"/>
    <p:sldId id="444" r:id="rId26"/>
    <p:sldId id="473" r:id="rId27"/>
    <p:sldId id="445" r:id="rId28"/>
    <p:sldId id="474" r:id="rId29"/>
    <p:sldId id="446" r:id="rId30"/>
    <p:sldId id="447" r:id="rId31"/>
    <p:sldId id="449" r:id="rId32"/>
    <p:sldId id="451" r:id="rId33"/>
    <p:sldId id="452" r:id="rId34"/>
    <p:sldId id="454" r:id="rId35"/>
    <p:sldId id="453" r:id="rId36"/>
    <p:sldId id="455" r:id="rId37"/>
    <p:sldId id="456" r:id="rId38"/>
    <p:sldId id="457" r:id="rId39"/>
    <p:sldId id="458" r:id="rId40"/>
    <p:sldId id="475" r:id="rId41"/>
    <p:sldId id="460" r:id="rId42"/>
    <p:sldId id="459" r:id="rId43"/>
    <p:sldId id="461" r:id="rId44"/>
    <p:sldId id="462" r:id="rId45"/>
    <p:sldId id="476" r:id="rId46"/>
    <p:sldId id="463" r:id="rId47"/>
    <p:sldId id="464" r:id="rId48"/>
    <p:sldId id="466" r:id="rId49"/>
    <p:sldId id="465" r:id="rId50"/>
    <p:sldId id="467" r:id="rId51"/>
    <p:sldId id="468" r:id="rId52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>
          <p15:clr>
            <a:srgbClr val="A4A3A4"/>
          </p15:clr>
        </p15:guide>
        <p15:guide id="2" pos="28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9900"/>
    <a:srgbClr val="FF00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228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sr-Latn-C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sr-Latn-C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23F291D-A5BE-4FDE-84CE-169CA2DC46D6}" type="slidenum">
              <a:rPr lang="sr-Latn-CS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695854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2F148-494C-412C-9079-95FDCD4E764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F7741-826A-48A2-9F2E-27965209A31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2F61C-C0DD-413F-8024-9F9C361B2B7F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16ECA-6347-435E-8F41-0DB02E68375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C0E86E-CCE1-4160-98CD-C27D5FE354B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F1ED7-75E1-4C7A-A44A-8E92D2D241C5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BAF29-2235-4A67-8BE9-B543BC246B9D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950EB-6808-445C-B849-5DB13C052D78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95FAEA-B594-4070-BA20-C17B835228B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0F30E-389F-469F-88F8-5F4C65D5D1FE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31919-DF88-4D4F-ADCA-9A2CE8D6317A}" type="slidenum">
              <a:rPr lang="sr-Latn-CS"/>
              <a:pPr/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sr-Latn-C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sr-Latn-C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485240D-DF69-42F6-8C9C-9A87FDA855DE}" type="slidenum">
              <a:rPr lang="sr-Latn-CS"/>
              <a:pPr/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buFontTx/>
              <a:buNone/>
            </a:pPr>
            <a:r>
              <a:rPr lang="en-US">
                <a:solidFill>
                  <a:schemeClr val="tx2"/>
                </a:solidFill>
              </a:rPr>
              <a:t>ИНТЕГРИСАНЕ АКАДЕМСКЕ</a:t>
            </a:r>
            <a:br>
              <a:rPr lang="en-US">
                <a:solidFill>
                  <a:schemeClr val="tx2"/>
                </a:solidFill>
              </a:rPr>
            </a:br>
            <a:r>
              <a:rPr lang="en-US">
                <a:solidFill>
                  <a:schemeClr val="tx2"/>
                </a:solidFill>
              </a:rPr>
              <a:t>СТУДИЈЕ ФАРМАЦИЈЕ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771775" y="2276475"/>
            <a:ext cx="39893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en-US"/>
              <a:t>ОСНОВИ МОРФОЛОГИЈЕ ЧОВЕКА</a:t>
            </a:r>
          </a:p>
        </p:txBody>
      </p:sp>
      <p:sp>
        <p:nvSpPr>
          <p:cNvPr id="3077" name="Rectangle 3"/>
          <p:cNvSpPr>
            <a:spLocks noGrp="1" noChangeArrowheads="1"/>
          </p:cNvSpPr>
          <p:nvPr/>
        </p:nvSpPr>
        <p:spPr bwMode="auto">
          <a:xfrm>
            <a:off x="468313" y="2351088"/>
            <a:ext cx="8229600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buFontTx/>
              <a:buNone/>
            </a:pPr>
            <a:endParaRPr lang="en-US" sz="3200"/>
          </a:p>
          <a:p>
            <a:pPr marL="342900" indent="-342900" algn="ctr">
              <a:spcBef>
                <a:spcPct val="20000"/>
              </a:spcBef>
              <a:buFontTx/>
              <a:buNone/>
            </a:pPr>
            <a:r>
              <a:rPr lang="en-US" altLang="en-US" sz="3200"/>
              <a:t>КАРДИОВАСКУЛАРНИ СИСТЕМ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7400" y="3630613"/>
            <a:ext cx="2643188" cy="309245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/>
          <p:cNvPicPr>
            <a:picLocks noChangeAspect="1" noChangeArrowheads="1"/>
          </p:cNvPicPr>
          <p:nvPr/>
        </p:nvPicPr>
        <p:blipFill>
          <a:blip r:embed="rId2" cstate="print"/>
          <a:srcRect l="19922" t="16875" r="17381" b="18437"/>
          <a:stretch>
            <a:fillRect/>
          </a:stretch>
        </p:blipFill>
        <p:spPr bwMode="auto">
          <a:xfrm>
            <a:off x="4533900" y="928688"/>
            <a:ext cx="4586288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Десна комора (</a:t>
            </a:r>
            <a:r>
              <a:rPr lang="sr-Latn-CS" altLang="en-US" sz="2800" b="1">
                <a:solidFill>
                  <a:schemeClr val="tx1"/>
                </a:solidFill>
                <a:latin typeface="Book Antiqua" pitchFamily="18" charset="0"/>
              </a:rPr>
              <a:t>VENTRICULUS DEXTER</a:t>
            </a:r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908050"/>
            <a:ext cx="5005388" cy="5949950"/>
          </a:xfrm>
        </p:spPr>
        <p:txBody>
          <a:bodyPr/>
          <a:lstStyle/>
          <a:p>
            <a:pPr>
              <a:buFontTx/>
              <a:buNone/>
            </a:pPr>
            <a:endParaRPr lang="sr-Latn-CS" altLang="en-US" sz="1600" b="1">
              <a:solidFill>
                <a:schemeClr val="hlink"/>
              </a:solidFill>
            </a:endParaRPr>
          </a:p>
          <a:p>
            <a:pPr>
              <a:buFontTx/>
              <a:buNone/>
            </a:pPr>
            <a:endParaRPr lang="sr-Latn-CS" altLang="en-US" sz="1600" b="1" u="sng"/>
          </a:p>
          <a:p>
            <a:pPr>
              <a:buFontTx/>
              <a:buNone/>
            </a:pP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ostim atrioventiculare dextrum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(2 – 3 cm)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овај отвор затвара залистак: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valva atrioventricularis dextra</a:t>
            </a:r>
          </a:p>
          <a:p>
            <a:pPr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(valvula tricuspidalis)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залистак је састављен од 3 листића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cuspis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па се назива тролисни залистак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Cuspis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-и су танким везивним нитима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chordae tendineae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повезани са 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папиларним мишићима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mm. papilares) 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сваки листић са по једним папиларним 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мишићем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endParaRPr lang="sr-Latn-CS" altLang="en-US" sz="180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endParaRPr lang="en-US" altLang="en-US" sz="180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2293" name="Picture 101"/>
          <p:cNvPicPr>
            <a:picLocks noChangeAspect="1" noChangeArrowheads="1"/>
          </p:cNvPicPr>
          <p:nvPr/>
        </p:nvPicPr>
        <p:blipFill>
          <a:blip r:embed="rId3" cstate="print"/>
          <a:srcRect l="35878" t="18571" r="5545" b="45251"/>
          <a:stretch>
            <a:fillRect/>
          </a:stretch>
        </p:blipFill>
        <p:spPr bwMode="auto">
          <a:xfrm>
            <a:off x="4000500" y="4714875"/>
            <a:ext cx="5000625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4"/>
          <p:cNvPicPr>
            <a:picLocks noChangeAspect="1" noChangeArrowheads="1"/>
          </p:cNvPicPr>
          <p:nvPr/>
        </p:nvPicPr>
        <p:blipFill>
          <a:blip r:embed="rId4" cstate="print"/>
          <a:srcRect l="5263" t="4726" r="17105" b="9451"/>
          <a:stretch>
            <a:fillRect/>
          </a:stretch>
        </p:blipFill>
        <p:spPr bwMode="auto">
          <a:xfrm>
            <a:off x="1714500" y="5000625"/>
            <a:ext cx="210661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Десна комора (</a:t>
            </a:r>
            <a:r>
              <a:rPr lang="sr-Latn-CS" altLang="en-US" sz="2800" b="1">
                <a:solidFill>
                  <a:schemeClr val="tx1"/>
                </a:solidFill>
                <a:latin typeface="Book Antiqua" pitchFamily="18" charset="0"/>
              </a:rPr>
              <a:t>VENTRICULUS DEXTER</a:t>
            </a:r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908050"/>
            <a:ext cx="5076825" cy="59499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trunci pulmonalis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(25 – 27 mm)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овај отвор затвара залистак: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valva trunci pulmonalis</a:t>
            </a:r>
          </a:p>
          <a:p>
            <a:pPr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(valvula semilunaris)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залистак је састављен од 3 полумесечасталистића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valvulae semilunares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чијим се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отварањем и затварањем регулише </a:t>
            </a: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отицање крви из десне коморе у плућно</a:t>
            </a: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артеријско стабло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 pulmonalis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2" cstate="print"/>
          <a:srcRect l="53571" t="22285" r="23221" b="36288"/>
          <a:stretch>
            <a:fillRect/>
          </a:stretch>
        </p:blipFill>
        <p:spPr bwMode="auto">
          <a:xfrm>
            <a:off x="928688" y="3857625"/>
            <a:ext cx="254635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625" y="4949825"/>
            <a:ext cx="3554413" cy="1908175"/>
          </a:xfrm>
          <a:noFill/>
          <a:ln/>
        </p:spPr>
      </p:pic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4" cstate="print">
            <a:lum bright="-12000" contrast="24000"/>
          </a:blip>
          <a:srcRect l="21831" t="27068" r="31477" b="8022"/>
          <a:stretch>
            <a:fillRect/>
          </a:stretch>
        </p:blipFill>
        <p:spPr bwMode="auto">
          <a:xfrm>
            <a:off x="5000625" y="928688"/>
            <a:ext cx="3643313" cy="379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142875"/>
            <a:ext cx="8229600" cy="777875"/>
          </a:xfrm>
        </p:spPr>
        <p:txBody>
          <a:bodyPr/>
          <a:lstStyle/>
          <a:p>
            <a:r>
              <a:rPr lang="en-US" altLang="en-US" sz="2800">
                <a:solidFill>
                  <a:schemeClr val="tx1"/>
                </a:solidFill>
                <a:latin typeface="Book Antiqua" pitchFamily="18" charset="0"/>
              </a:rPr>
              <a:t>Лева преткомора (</a:t>
            </a:r>
            <a:r>
              <a:rPr lang="sr-Latn-CS" altLang="en-US" sz="2800">
                <a:solidFill>
                  <a:schemeClr val="tx1"/>
                </a:solidFill>
                <a:latin typeface="Book Antiqua" pitchFamily="18" charset="0"/>
              </a:rPr>
              <a:t>ATRIUM SINISTRUM</a:t>
            </a:r>
            <a:r>
              <a:rPr lang="en-US" altLang="en-US" sz="280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sr-Latn-CS" altLang="en-US" sz="280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4339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357313"/>
            <a:ext cx="9144000" cy="53276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sr-Latn-CS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спољашњи и горњи 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auricula sinistra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унутрашњи 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septum interatriale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fossa ovalis (valvula foraminis ovalis)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задњи 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ушћа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4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vv.pulmonales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доњи и предњи 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ostium atrioventriculare sinistrum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(valva atrioventricularis sinistra 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s. valvula bicuspidalis s. mitralis)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2000"/>
              <a:t>		</a:t>
            </a:r>
            <a:endParaRPr lang="en-US" altLang="en-US" sz="2000"/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2" cstate="print"/>
          <a:srcRect l="28711" t="11250" r="27344" b="5312"/>
          <a:stretch>
            <a:fillRect/>
          </a:stretch>
        </p:blipFill>
        <p:spPr bwMode="auto">
          <a:xfrm>
            <a:off x="4643438" y="1285875"/>
            <a:ext cx="428625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Лева комора (</a:t>
            </a:r>
            <a:r>
              <a:rPr lang="sr-Latn-CS" altLang="en-US" sz="2800" b="1">
                <a:solidFill>
                  <a:schemeClr val="tx1"/>
                </a:solidFill>
                <a:latin typeface="Book Antiqua" pitchFamily="18" charset="0"/>
              </a:rPr>
              <a:t>VENTRICULUS SINISTER</a:t>
            </a:r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536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2875" y="908050"/>
            <a:ext cx="5715000" cy="59499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Највећа срчана шупљина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 = 60 – 100 ml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Има облик лако спљоштене купе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са базом окренутом позади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и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горе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Левој комори припада и врх срца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Рељеф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мишићни гребенови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trabeculae carneae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mm.papillares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(2)</a:t>
            </a:r>
            <a:endParaRPr lang="sr-Latn-CS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m. papillaris anterior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m. papillaris posterior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>
              <a:solidFill>
                <a:srgbClr val="FFFF66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На бази се налазе 2 отвора: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</a:p>
          <a:p>
            <a:pPr>
              <a:lnSpc>
                <a:spcPct val="80000"/>
              </a:lnSpc>
              <a:buFontTx/>
              <a:buAutoNum type="arabicParenR"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ostim atrioventiculare 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  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aortae</a:t>
            </a:r>
            <a:r>
              <a:rPr lang="sr-Latn-CS" altLang="en-US" sz="1800" b="1">
                <a:solidFill>
                  <a:srgbClr val="FFFF66"/>
                </a:solidFill>
              </a:rPr>
              <a:t/>
            </a:r>
            <a:br>
              <a:rPr lang="sr-Latn-CS" altLang="en-US" sz="1800" b="1">
                <a:solidFill>
                  <a:srgbClr val="FFFF66"/>
                </a:solidFill>
              </a:rPr>
            </a:br>
            <a:r>
              <a:rPr lang="sr-Latn-CS" altLang="en-US" sz="1800" b="1">
                <a:solidFill>
                  <a:srgbClr val="FFFF66"/>
                </a:solidFill>
              </a:rPr>
              <a:t>	</a:t>
            </a:r>
            <a:endParaRPr lang="en-US" altLang="en-US" sz="1800">
              <a:solidFill>
                <a:schemeClr val="hlink"/>
              </a:solidFill>
            </a:endParaRP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 cstate="print"/>
          <a:srcRect l="28711" t="11250" r="27344" b="5312"/>
          <a:stretch>
            <a:fillRect/>
          </a:stretch>
        </p:blipFill>
        <p:spPr bwMode="auto">
          <a:xfrm>
            <a:off x="5661025" y="1500188"/>
            <a:ext cx="3482975" cy="413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Лева комора (</a:t>
            </a:r>
            <a:r>
              <a:rPr lang="sr-Latn-CS" altLang="en-US" sz="2800" b="1">
                <a:solidFill>
                  <a:schemeClr val="tx1"/>
                </a:solidFill>
                <a:latin typeface="Book Antiqua" pitchFamily="18" charset="0"/>
              </a:rPr>
              <a:t>VENTRICULUS SINISTER</a:t>
            </a:r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1438" y="692150"/>
            <a:ext cx="5726112" cy="5949950"/>
          </a:xfrm>
        </p:spPr>
        <p:txBody>
          <a:bodyPr/>
          <a:lstStyle/>
          <a:p>
            <a:pPr>
              <a:buFontTx/>
              <a:buNone/>
            </a:pPr>
            <a:endParaRPr lang="sr-Latn-CS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</a:t>
            </a:r>
            <a:r>
              <a:rPr lang="sr-Latn-CS" altLang="en-US" sz="18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ostim atrioventiculare sinistrum</a:t>
            </a:r>
            <a:r>
              <a:rPr lang="en-GB" altLang="en-US" sz="18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(35 – 40 mm)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овај отвор затвара залистак:</a:t>
            </a: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valva atrioventricularis sinistra</a:t>
            </a:r>
          </a:p>
          <a:p>
            <a:pPr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           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(valvula bicuspidalis)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залистак је састављен од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листића 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cuspis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па се назива дволисни залистак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Cuspis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-и су танким везивним нитима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chordae tendineae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повезани са 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папиларним мишићима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mm. papilares)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сваки листић са по једним папиларним 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мишићем</a:t>
            </a:r>
          </a:p>
          <a:p>
            <a:pPr>
              <a:buFontTx/>
              <a:buNone/>
            </a:pPr>
            <a:r>
              <a:rPr lang="sr-Latn-CS" altLang="en-US" sz="1600">
                <a:solidFill>
                  <a:schemeClr val="hlink"/>
                </a:solidFill>
              </a:rPr>
              <a:t>		</a:t>
            </a:r>
          </a:p>
        </p:txBody>
      </p:sp>
      <p:pic>
        <p:nvPicPr>
          <p:cNvPr id="16388" name="Picture 43"/>
          <p:cNvPicPr>
            <a:picLocks noChangeAspect="1" noChangeArrowheads="1"/>
          </p:cNvPicPr>
          <p:nvPr/>
        </p:nvPicPr>
        <p:blipFill>
          <a:blip r:embed="rId2" cstate="print"/>
          <a:srcRect l="21400" t="20168" r="33678" b="22540"/>
          <a:stretch>
            <a:fillRect/>
          </a:stretch>
        </p:blipFill>
        <p:spPr bwMode="auto">
          <a:xfrm>
            <a:off x="5003800" y="1412875"/>
            <a:ext cx="41084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01"/>
          <p:cNvPicPr>
            <a:picLocks noChangeAspect="1" noChangeArrowheads="1"/>
          </p:cNvPicPr>
          <p:nvPr/>
        </p:nvPicPr>
        <p:blipFill>
          <a:blip r:embed="rId3" cstate="print"/>
          <a:srcRect l="31229" t="56088" r="6847" b="8000"/>
          <a:stretch>
            <a:fillRect/>
          </a:stretch>
        </p:blipFill>
        <p:spPr bwMode="auto">
          <a:xfrm>
            <a:off x="3857625" y="4786313"/>
            <a:ext cx="52863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Лева комора (</a:t>
            </a:r>
            <a:r>
              <a:rPr lang="sr-Latn-CS" altLang="en-US" sz="2800" b="1">
                <a:solidFill>
                  <a:schemeClr val="tx1"/>
                </a:solidFill>
                <a:latin typeface="Book Antiqua" pitchFamily="18" charset="0"/>
              </a:rPr>
              <a:t>VENTRICULUS SINISTER</a:t>
            </a:r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)</a:t>
            </a:r>
          </a:p>
        </p:txBody>
      </p:sp>
      <p:sp>
        <p:nvSpPr>
          <p:cNvPr id="1741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44463" y="620713"/>
            <a:ext cx="5148262" cy="5949950"/>
          </a:xfrm>
        </p:spPr>
        <p:txBody>
          <a:bodyPr/>
          <a:lstStyle/>
          <a:p>
            <a:pPr>
              <a:buFontTx/>
              <a:buNone/>
            </a:pPr>
            <a:endParaRPr lang="sr-Latn-CS" altLang="en-US" sz="1600">
              <a:solidFill>
                <a:schemeClr val="hlink"/>
              </a:solidFill>
            </a:endParaRP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 b="1" u="sng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aortae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(20 – 25 mm)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овај отвор затвара залистак: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valva trunci 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aortae</a:t>
            </a:r>
            <a:endParaRPr lang="sr-Latn-CS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		(valvula semilunaris)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залистак је састављен од 3 полумесечасталистића (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valvulae semilunares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), чијим се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отварањем и затварањем регулише 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отицање крви из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коморе у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аорту</a:t>
            </a:r>
          </a:p>
        </p:txBody>
      </p:sp>
      <p:pic>
        <p:nvPicPr>
          <p:cNvPr id="17412" name="Picture 43"/>
          <p:cNvPicPr>
            <a:picLocks noChangeAspect="1" noChangeArrowheads="1"/>
          </p:cNvPicPr>
          <p:nvPr/>
        </p:nvPicPr>
        <p:blipFill>
          <a:blip r:embed="rId2" cstate="print"/>
          <a:srcRect l="21400" t="20168" r="33678" b="22540"/>
          <a:stretch>
            <a:fillRect/>
          </a:stretch>
        </p:blipFill>
        <p:spPr bwMode="auto">
          <a:xfrm>
            <a:off x="6405563" y="854075"/>
            <a:ext cx="2738437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98"/>
          <p:cNvPicPr>
            <a:picLocks noChangeAspect="1" noChangeArrowheads="1"/>
          </p:cNvPicPr>
          <p:nvPr/>
        </p:nvPicPr>
        <p:blipFill>
          <a:blip r:embed="rId3" cstate="print"/>
          <a:srcRect l="25734" t="61700" r="2650" b="7681"/>
          <a:stretch>
            <a:fillRect/>
          </a:stretch>
        </p:blipFill>
        <p:spPr bwMode="auto">
          <a:xfrm>
            <a:off x="785813" y="4757738"/>
            <a:ext cx="7858125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81650" y="3068638"/>
            <a:ext cx="3552825" cy="1908175"/>
          </a:xfr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190500"/>
            <a:ext cx="8280400" cy="719138"/>
          </a:xfrm>
        </p:spPr>
        <p:txBody>
          <a:bodyPr/>
          <a:lstStyle/>
          <a:p>
            <a:r>
              <a:rPr lang="sr-Cyrl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АРТЕРИЈСКИ</a:t>
            </a: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КРВНИ</a:t>
            </a: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СУДОВИ</a:t>
            </a: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СРЦА</a:t>
            </a: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Cyrl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аа</a:t>
            </a: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. coronariae)</a:t>
            </a:r>
            <a:endParaRPr lang="en-US" alt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8435" name="Picture 6"/>
          <p:cNvPicPr>
            <a:picLocks noGrp="1" noChangeArrowheads="1"/>
          </p:cNvPicPr>
          <p:nvPr>
            <p:ph type="body" sz="half" idx="4294967295"/>
          </p:nvPr>
        </p:nvPicPr>
        <p:blipFill>
          <a:blip r:embed="rId2" cstate="print">
            <a:lum bright="-24000" contrast="42000"/>
          </a:blip>
          <a:srcRect l="12845" t="27953" r="12106" b="7333"/>
          <a:stretch>
            <a:fillRect/>
          </a:stretch>
        </p:blipFill>
        <p:spPr>
          <a:xfrm>
            <a:off x="4678363" y="928688"/>
            <a:ext cx="4465637" cy="3076575"/>
          </a:xfrm>
          <a:noFill/>
          <a:ln/>
        </p:spPr>
      </p:pic>
      <p:pic>
        <p:nvPicPr>
          <p:cNvPr id="18436" name="Picture 7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 l="14542" t="27461" r="14284" b="8022"/>
          <a:stretch>
            <a:fillRect/>
          </a:stretch>
        </p:blipFill>
        <p:spPr bwMode="auto">
          <a:xfrm>
            <a:off x="4716463" y="4032250"/>
            <a:ext cx="4146550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4"/>
          <p:cNvSpPr>
            <a:spLocks noGrp="1" noChangeArrowheads="1"/>
          </p:cNvSpPr>
          <p:nvPr/>
        </p:nvSpPr>
        <p:spPr bwMode="auto">
          <a:xfrm>
            <a:off x="36513" y="693738"/>
            <a:ext cx="5761037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endParaRPr lang="sr-Latn-CS" altLang="en-US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coronaria dextra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sz="20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coronaria sinistra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Полазе од почетног, проширеног дела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aortae ascendens (bulbus aortae ascendens)</a:t>
            </a:r>
            <a:b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160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A</a:t>
            </a:r>
            <a:r>
              <a:rPr lang="en-US" altLang="en-US" sz="160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теросклероза</a:t>
            </a:r>
            <a:endParaRPr lang="en-GB" altLang="en-US" sz="160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160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Angina pectoris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160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600">
                <a:solidFill>
                  <a:schemeClr val="hlink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Инфаркт миокарда</a:t>
            </a:r>
            <a:endParaRPr lang="sr-Latn-CS" altLang="en-US" sz="160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850900"/>
          </a:xfrm>
        </p:spPr>
        <p:txBody>
          <a:bodyPr/>
          <a:lstStyle/>
          <a:p>
            <a:r>
              <a:rPr lang="sr-Cyrl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ВЕНСКИ СУДОВИ СРЦА</a:t>
            </a: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(venae cordis)</a:t>
            </a:r>
            <a:endParaRPr lang="en-US" alt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5388"/>
            <a:ext cx="9144000" cy="4826000"/>
          </a:xfrm>
        </p:spPr>
        <p:txBody>
          <a:bodyPr/>
          <a:lstStyle/>
          <a:p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ПОВРШНЕ ВЕНЕ СРЦА</a:t>
            </a:r>
          </a:p>
          <a:p>
            <a:pPr>
              <a:buFontTx/>
              <a:buNone/>
            </a:pPr>
            <a:r>
              <a:rPr lang="sr-Latn-CS" altLang="en-US" sz="2000" b="1"/>
              <a:t>	</a:t>
            </a: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густа венска мрежа испод епикарда</a:t>
            </a: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највећи површни венски суд срца је 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срчани венски синус (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sinus coronarius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који се улива у десну преткомору срца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отвором на њеном доњем зиду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ДУБОКЕ ВЕНЕ СРЦА</a:t>
            </a:r>
            <a:endParaRPr lang="sr-Latn-CS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</a:p>
          <a:p>
            <a:pPr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vv. cardiacae minimae</a:t>
            </a:r>
            <a:b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налазе се у дебљини срчаног зида и изливају се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директно у срчане шупљине</a:t>
            </a: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 l="28716" t="27953" r="26057" b="7333"/>
          <a:stretch>
            <a:fillRect/>
          </a:stretch>
        </p:blipFill>
        <p:spPr bwMode="auto">
          <a:xfrm>
            <a:off x="6588125" y="476250"/>
            <a:ext cx="2278063" cy="283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 l="30728" t="27461" r="30960" b="8022"/>
          <a:stretch>
            <a:fillRect/>
          </a:stretch>
        </p:blipFill>
        <p:spPr bwMode="auto">
          <a:xfrm>
            <a:off x="6588125" y="3716338"/>
            <a:ext cx="223202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 cstate="print">
            <a:lum bright="-12000" contrast="30000"/>
          </a:blip>
          <a:srcRect l="19710" t="27068" r="21149" b="4430"/>
          <a:stretch>
            <a:fillRect/>
          </a:stretch>
        </p:blipFill>
        <p:spPr bwMode="auto">
          <a:xfrm>
            <a:off x="4354513" y="2489200"/>
            <a:ext cx="4614862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616075" y="115888"/>
            <a:ext cx="623252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>
                <a:latin typeface="Book Antiqua" pitchFamily="18" charset="0"/>
              </a:rPr>
              <a:t>Проводни систем срца</a:t>
            </a:r>
            <a:br>
              <a:rPr lang="en-US" altLang="en-US" sz="2800" b="1">
                <a:latin typeface="Book Antiqua" pitchFamily="18" charset="0"/>
              </a:rPr>
            </a:br>
            <a:r>
              <a:rPr lang="en-US" altLang="en-US" sz="2800" b="1">
                <a:latin typeface="Book Antiqua" pitchFamily="18" charset="0"/>
              </a:rPr>
              <a:t>(SYSTEMA CONDUCENS CORDIS)</a:t>
            </a: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0" y="3006725"/>
            <a:ext cx="45720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●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Nodus sinuatrialis </a:t>
            </a:r>
          </a:p>
          <a:p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(SA </a:t>
            </a:r>
            <a:r>
              <a:rPr lang="sr-Cyrl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чвор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десној преткмори</a:t>
            </a:r>
          </a:p>
          <a:p>
            <a:endParaRPr lang="en-U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● Nodus atrioventricularis</a:t>
            </a:r>
          </a:p>
          <a:p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(AV </a:t>
            </a:r>
            <a:r>
              <a:rPr lang="sr-Cyrl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чвор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</a:t>
            </a: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десној преткмори</a:t>
            </a:r>
          </a:p>
          <a:p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● Fasciculus atrioventricularis</a:t>
            </a:r>
          </a:p>
          <a:p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crus dextrum</a:t>
            </a:r>
          </a:p>
          <a:p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- crus sinistrum</a:t>
            </a:r>
            <a:endParaRPr lang="sr-Latn-CS" altLang="en-US" sz="20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27000" y="1411288"/>
            <a:ext cx="855027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* </a:t>
            </a:r>
            <a:r>
              <a:rPr lang="en-US" altLang="en-US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Специфично ткиво које се одликује надражљивошћу и спроводљивошћу</a:t>
            </a:r>
          </a:p>
          <a:p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Систем одговоран за аутоматске и ритмичке срчане контракције (ритам од</a:t>
            </a:r>
          </a:p>
          <a:p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60-80 у минуту)</a:t>
            </a:r>
          </a:p>
          <a:p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Усклађује рад преткомора и комора</a:t>
            </a:r>
            <a:endParaRPr lang="sr-Latn-C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333375"/>
            <a:ext cx="8229600" cy="908050"/>
          </a:xfrm>
        </p:spPr>
        <p:txBody>
          <a:bodyPr/>
          <a:lstStyle/>
          <a:p>
            <a:r>
              <a:rPr lang="sr-Cyrl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ИНЕРВАЦИЈА</a:t>
            </a: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СРЦА</a:t>
            </a: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(Plexus cardiacus)</a:t>
            </a:r>
            <a:endParaRPr lang="en-US" alt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557338"/>
            <a:ext cx="9109075" cy="5903912"/>
          </a:xfrm>
        </p:spPr>
        <p:txBody>
          <a:bodyPr/>
          <a:lstStyle/>
          <a:p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rr. cardiaci (n. vagus) – </a:t>
            </a:r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парасимпатичка влакна</a:t>
            </a:r>
            <a:endParaRPr lang="sr-Latn-CS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парасимпатичка влакна представљају гране 10. кранијалног живца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n. vagus)</a:t>
            </a:r>
          </a:p>
          <a:p>
            <a:pPr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nn. cardiaci (truncus sympathicus) – </a:t>
            </a:r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симпатичка влакна</a:t>
            </a:r>
            <a:b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симпатичка влакна представљају гране вратних и првих 5-6 грудних 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ганглиона симпатичког стабла (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 sympathicus)</a:t>
            </a: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Plexus cardiacus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мења фреквенцију и снагу срчаних контракција:</a:t>
            </a:r>
          </a:p>
          <a:p>
            <a:pPr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симпатичка влакна делују на проводни систем тако да убрзавају срчани рад 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(тахикардија) и повећавају снагу срчаних контракција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парасимпатичка влакна делују на проводни систем тако да успоравају срчани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рад (брадикардија) и смањују снагу срчаних контракција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2225"/>
            <a:ext cx="8085138" cy="7143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Кардиоваскуларни систем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769938"/>
            <a:ext cx="9109075" cy="5108575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Кардиоваскуларни систем чине срце и 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крвни судови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Крвоток се дели на:</a:t>
            </a:r>
          </a:p>
          <a:p>
            <a:pPr marL="609600" indent="-609600"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мали (плућни) крвоток 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(circulus sanguinis minor)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започиње у десној комори срца,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завршава се у левој преткомори</a:t>
            </a:r>
          </a:p>
          <a:p>
            <a:pPr marL="609600" indent="-609600"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2) велики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системски) крвоток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(circulus sanguinis major)</a:t>
            </a:r>
          </a:p>
          <a:p>
            <a:pPr marL="609600" indent="-609600"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започиње у левој комори срца, </a:t>
            </a:r>
          </a:p>
          <a:p>
            <a:pPr marL="609600" indent="-609600"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завршава се у десној преткомори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 l="18730" r="18965"/>
          <a:stretch>
            <a:fillRect/>
          </a:stretch>
        </p:blipFill>
        <p:spPr bwMode="auto">
          <a:xfrm>
            <a:off x="4575175" y="693738"/>
            <a:ext cx="4541838" cy="547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9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9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9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Срчана кеса (</a:t>
            </a:r>
            <a:r>
              <a:rPr lang="sr-Latn-C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PERICARDIUM</a:t>
            </a:r>
            <a:r>
              <a:rPr lang="en-U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2531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80975" y="1198563"/>
            <a:ext cx="6407150" cy="554355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*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Спољашњи део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(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Pericardium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fibrosum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600">
                <a:latin typeface="Book Antiqua" pitchFamily="18" charset="0"/>
              </a:rPr>
              <a:t>		повезан везивним ткивом са дијафрагмом и стернумом</a:t>
            </a:r>
          </a:p>
          <a:p>
            <a:pPr>
              <a:buFontTx/>
              <a:buNone/>
            </a:pPr>
            <a:endParaRPr lang="en-US" altLang="en-US" sz="160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*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Унутрашњи део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(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Pericardium serosum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b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има два листа:</a:t>
            </a:r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зидни лист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- 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Lamina parietalis</a:t>
            </a:r>
          </a:p>
          <a:p>
            <a:pPr>
              <a:buFontTx/>
              <a:buNone/>
            </a:pPr>
            <a:r>
              <a:rPr lang="en-US" altLang="en-US" sz="1600">
                <a:latin typeface="Book Antiqua" pitchFamily="18" charset="0"/>
              </a:rPr>
              <a:t>		</a:t>
            </a:r>
          </a:p>
          <a:p>
            <a:pPr>
              <a:buFontTx/>
              <a:buNone/>
            </a:pP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органски лист - 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Lamina visceralis (epicardium)</a:t>
            </a:r>
            <a:endParaRPr lang="sr-Latn-CS" altLang="en-US" sz="20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endParaRPr lang="sr-Latn-CS" altLang="en-US" sz="2000" b="1" i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      Cavitas pericardiaca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</a:t>
            </a:r>
            <a:r>
              <a:rPr lang="en-US" altLang="en-US" sz="1800">
                <a:latin typeface="Book Antiqua" pitchFamily="18" charset="0"/>
              </a:rPr>
              <a:t>налази се између два листа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				    серозног перикарда</a:t>
            </a:r>
          </a:p>
          <a:p>
            <a:pPr>
              <a:buFontTx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* тампонада срца 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0005 perikard 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>
            <a:off x="4211638" y="476250"/>
            <a:ext cx="4248150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b="1" i="1"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3366"/>
                </a:solidFill>
                <a:latin typeface="Arial Black"/>
              </a:rPr>
              <a:t>PERICARDIUM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 rot="19716584">
            <a:off x="3276600" y="2393950"/>
            <a:ext cx="1589088" cy="168275"/>
          </a:xfrm>
          <a:prstGeom prst="leftArrow">
            <a:avLst>
              <a:gd name="adj1" fmla="val 50000"/>
              <a:gd name="adj2" fmla="val 236085"/>
            </a:avLst>
          </a:prstGeom>
          <a:solidFill>
            <a:srgbClr val="99003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 rot="19716584">
            <a:off x="3559175" y="2754313"/>
            <a:ext cx="1298575" cy="153987"/>
          </a:xfrm>
          <a:prstGeom prst="leftArrow">
            <a:avLst>
              <a:gd name="adj1" fmla="val 50000"/>
              <a:gd name="adj2" fmla="val 210825"/>
            </a:avLst>
          </a:prstGeom>
          <a:solidFill>
            <a:srgbClr val="0080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 rot="19716584">
            <a:off x="3727450" y="3214688"/>
            <a:ext cx="1162050" cy="161925"/>
          </a:xfrm>
          <a:prstGeom prst="leftArrow">
            <a:avLst>
              <a:gd name="adj1" fmla="val 50000"/>
              <a:gd name="adj2" fmla="val 179412"/>
            </a:avLst>
          </a:prstGeom>
          <a:solidFill>
            <a:srgbClr val="FF993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 rot="20886731">
            <a:off x="4214813" y="3979863"/>
            <a:ext cx="938212" cy="239712"/>
          </a:xfrm>
          <a:prstGeom prst="leftArrow">
            <a:avLst>
              <a:gd name="adj1" fmla="val 50000"/>
              <a:gd name="adj2" fmla="val 97848"/>
            </a:avLst>
          </a:prstGeom>
          <a:solidFill>
            <a:srgbClr val="80008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6372225" y="1773238"/>
            <a:ext cx="865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2400" b="1">
                <a:solidFill>
                  <a:srgbClr val="A50021"/>
                </a:solidFill>
              </a:rPr>
              <a:t>1</a:t>
            </a:r>
            <a:endParaRPr lang="en-US" altLang="en-US" sz="2400" b="1">
              <a:solidFill>
                <a:srgbClr val="A50021"/>
              </a:solidFill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7524750" y="2420938"/>
            <a:ext cx="3603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2400" b="1">
                <a:solidFill>
                  <a:srgbClr val="339933"/>
                </a:solidFill>
              </a:rPr>
              <a:t>2</a:t>
            </a:r>
            <a:endParaRPr lang="en-US" altLang="en-US" sz="2400" b="1">
              <a:solidFill>
                <a:srgbClr val="339933"/>
              </a:solidFill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8207375" y="2565400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2400" b="1">
                <a:solidFill>
                  <a:srgbClr val="A50021"/>
                </a:solidFill>
              </a:rPr>
              <a:t>1</a:t>
            </a:r>
            <a:r>
              <a:rPr lang="sr-Latn-CS" altLang="en-US" sz="2400" b="1">
                <a:solidFill>
                  <a:schemeClr val="tx2"/>
                </a:solidFill>
              </a:rPr>
              <a:t>+</a:t>
            </a:r>
            <a:r>
              <a:rPr lang="sr-Latn-CS" altLang="en-US" sz="2400" b="1">
                <a:solidFill>
                  <a:srgbClr val="008000"/>
                </a:solidFill>
              </a:rPr>
              <a:t>2</a:t>
            </a:r>
            <a:endParaRPr lang="en-US" altLang="en-US" sz="2400" b="1">
              <a:solidFill>
                <a:schemeClr val="tx2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 animBg="1" autoUpdateAnimBg="0"/>
      <p:bldP spid="23557" grpId="0" animBg="1" autoUpdateAnimBg="0"/>
      <p:bldP spid="23558" grpId="0" animBg="1" autoUpdateAnimBg="0"/>
      <p:bldP spid="2355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en-US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Систем артеријских крвних судова</a:t>
            </a:r>
            <a:br>
              <a:rPr lang="en-US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4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Truncus pulmonalis -</a:t>
            </a: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80975" y="1198563"/>
            <a:ext cx="7272338" cy="5543550"/>
          </a:xfrm>
        </p:spPr>
        <p:txBody>
          <a:bodyPr/>
          <a:lstStyle/>
          <a:p>
            <a:pPr>
              <a:buFontTx/>
              <a:buNone/>
            </a:pPr>
            <a:endParaRPr lang="en-GB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	* излази из десне коморе и грана се на: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a. pulmonalis dextra</a:t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a. pulmonalis sinistra</a:t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1800">
                <a:latin typeface="Book Antiqua" pitchFamily="18" charset="0"/>
              </a:rPr>
              <a:t>* </a:t>
            </a:r>
            <a:r>
              <a:rPr lang="en-US" altLang="en-US" sz="1800">
                <a:latin typeface="Book Antiqua" pitchFamily="18" charset="0"/>
              </a:rPr>
              <a:t>ове артерије одводе венску крв у десно и лево плућно крило</a:t>
            </a:r>
            <a:endParaRPr lang="en-GB" altLang="en-US" sz="1800">
              <a:latin typeface="Book Antiqua" pitchFamily="18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 l="7640" r="38017" b="37746"/>
          <a:stretch>
            <a:fillRect/>
          </a:stretch>
        </p:blipFill>
        <p:spPr bwMode="auto">
          <a:xfrm>
            <a:off x="2197100" y="2924175"/>
            <a:ext cx="4502150" cy="387032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2"/>
          <p:cNvPicPr>
            <a:picLocks noChangeAspect="1" noChangeArrowheads="1"/>
          </p:cNvPicPr>
          <p:nvPr/>
        </p:nvPicPr>
        <p:blipFill>
          <a:blip r:embed="rId2" cstate="print"/>
          <a:srcRect l="21652" t="22905" r="31473" b="16058"/>
          <a:stretch>
            <a:fillRect/>
          </a:stretch>
        </p:blipFill>
        <p:spPr bwMode="auto">
          <a:xfrm>
            <a:off x="4645025" y="1501775"/>
            <a:ext cx="428783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379538" y="76200"/>
            <a:ext cx="62484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Систем артеријских крвних судова</a:t>
            </a:r>
          </a:p>
          <a:p>
            <a:pPr algn="ctr"/>
            <a:r>
              <a:rPr lang="en-US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- А</a:t>
            </a:r>
            <a:r>
              <a:rPr lang="en-GB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orta -</a:t>
            </a:r>
            <a:endParaRPr lang="en-US" altLang="en-US" sz="28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79388" y="1125538"/>
            <a:ext cx="497046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највећи артеријски крвни суд људског тела</a:t>
            </a:r>
          </a:p>
          <a:p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излази из леве коморе срца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делови:</a:t>
            </a:r>
          </a:p>
          <a:p>
            <a:endParaRPr lang="en-US" altLang="en-US" sz="20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 ascendens</a:t>
            </a:r>
          </a:p>
          <a:p>
            <a:endParaRPr lang="en-US" altLang="en-US" sz="20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Arcus aortae</a:t>
            </a:r>
          </a:p>
          <a:p>
            <a:endParaRPr lang="en-US" altLang="en-US" sz="20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 descendens</a:t>
            </a:r>
            <a:b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en-GB" altLang="en-US" sz="20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- Aorta thoracica</a:t>
            </a:r>
          </a:p>
          <a:p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- Aorta abdominalis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92075" y="5556250"/>
            <a:ext cx="83693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трбушној дупљи у нивоу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IV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лумбалног пршљена </a:t>
            </a:r>
          </a:p>
          <a:p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дели се на завршне гране: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десну заједничку бедерену артерију (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iliaca communis dextra)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леву заједничку бедрену артерију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iliaca communis sinistra)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1401763" y="360363"/>
            <a:ext cx="6872287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>
                <a:latin typeface="Book Antiqua" pitchFamily="18" charset="0"/>
              </a:rPr>
              <a:t>Усходна аорта (</a:t>
            </a:r>
            <a:r>
              <a:rPr lang="sr-Latn-CS" altLang="en-US" sz="2800" b="1">
                <a:latin typeface="Book Antiqua" pitchFamily="18" charset="0"/>
              </a:rPr>
              <a:t>AORTA   ASCENDENS</a:t>
            </a:r>
            <a:r>
              <a:rPr lang="en-US" altLang="en-US" sz="2800" b="1">
                <a:latin typeface="Book Antiqua" pitchFamily="18" charset="0"/>
              </a:rPr>
              <a:t>)</a:t>
            </a:r>
            <a:endParaRPr lang="sr-Latn-CS" altLang="en-US" sz="2800" b="1">
              <a:latin typeface="Book Antiqua" pitchFamily="18" charset="0"/>
            </a:endParaRPr>
          </a:p>
        </p:txBody>
      </p:sp>
      <p:pic>
        <p:nvPicPr>
          <p:cNvPr id="26627" name="TextBox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963" y="1468438"/>
            <a:ext cx="5659438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7" descr="arcus aorte 1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5357813" y="1285875"/>
            <a:ext cx="3786187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TextBox 5"/>
          <p:cNvSpPr txBox="1">
            <a:spLocks noChangeArrowheads="1"/>
          </p:cNvSpPr>
          <p:nvPr/>
        </p:nvSpPr>
        <p:spPr bwMode="auto">
          <a:xfrm>
            <a:off x="5072063" y="4000500"/>
            <a:ext cx="172402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1600">
                <a:solidFill>
                  <a:srgbClr val="161616"/>
                </a:solidFill>
              </a:rPr>
              <a:t>Aorta ascendens</a:t>
            </a:r>
          </a:p>
        </p:txBody>
      </p:sp>
      <p:cxnSp>
        <p:nvCxnSpPr>
          <p:cNvPr id="26630" name="Straight Arrow Connector 7"/>
          <p:cNvCxnSpPr>
            <a:cxnSpLocks noChangeShapeType="1"/>
          </p:cNvCxnSpPr>
          <p:nvPr/>
        </p:nvCxnSpPr>
        <p:spPr bwMode="auto">
          <a:xfrm flipV="1">
            <a:off x="5643563" y="2928938"/>
            <a:ext cx="1428750" cy="1000125"/>
          </a:xfrm>
          <a:prstGeom prst="straightConnector1">
            <a:avLst/>
          </a:prstGeom>
          <a:noFill/>
          <a:ln w="25400" cmpd="sng">
            <a:solidFill>
              <a:srgbClr val="161616"/>
            </a:solidFill>
            <a:round/>
            <a:headEnd/>
            <a:tailEnd type="arrow" w="med" len="med"/>
          </a:ln>
        </p:spPr>
      </p:cxnSp>
      <p:sp>
        <p:nvSpPr>
          <p:cNvPr id="26631" name="Rectangle 4"/>
          <p:cNvSpPr>
            <a:spLocks noGrp="1" noChangeArrowheads="1"/>
          </p:cNvSpPr>
          <p:nvPr/>
        </p:nvSpPr>
        <p:spPr bwMode="auto">
          <a:xfrm>
            <a:off x="107950" y="4937125"/>
            <a:ext cx="576103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endParaRPr lang="sr-Latn-CS" altLang="en-US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Гране: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coronaria dextra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coronaria sinistra</a:t>
            </a:r>
            <a:endParaRPr lang="sr-Latn-CS" altLang="en-US" sz="1600">
              <a:solidFill>
                <a:schemeClr val="hlink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ChangeArrowheads="1"/>
          </p:cNvSpPr>
          <p:nvPr/>
        </p:nvSpPr>
        <p:spPr bwMode="auto">
          <a:xfrm>
            <a:off x="1795463" y="146050"/>
            <a:ext cx="526097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>
                <a:latin typeface="Book Antiqua" pitchFamily="18" charset="0"/>
              </a:rPr>
              <a:t>Лук аорте (</a:t>
            </a:r>
            <a:r>
              <a:rPr lang="sr-Latn-CS" altLang="en-US" sz="2800" b="1">
                <a:latin typeface="Book Antiqua" pitchFamily="18" charset="0"/>
              </a:rPr>
              <a:t>ARCUS  AORTAE</a:t>
            </a:r>
            <a:r>
              <a:rPr lang="en-US" altLang="en-US" sz="2800" b="1">
                <a:latin typeface="Book Antiqua" pitchFamily="18" charset="0"/>
              </a:rPr>
              <a:t>)</a:t>
            </a:r>
            <a:endParaRPr lang="sr-Latn-CS" altLang="en-US" sz="2800" b="1">
              <a:latin typeface="Book Antiqua" pitchFamily="18" charset="0"/>
            </a:endParaRPr>
          </a:p>
        </p:txBody>
      </p:sp>
      <p:pic>
        <p:nvPicPr>
          <p:cNvPr id="27651" name="TextBox 3"/>
          <p:cNvPicPr>
            <a:picLocks noChangeArrowheads="1"/>
          </p:cNvPicPr>
          <p:nvPr/>
        </p:nvPicPr>
        <p:blipFill>
          <a:blip r:embed="rId2" cstate="print"/>
          <a:srcRect b="34091"/>
          <a:stretch>
            <a:fillRect/>
          </a:stretch>
        </p:blipFill>
        <p:spPr bwMode="auto">
          <a:xfrm>
            <a:off x="-79375" y="1109663"/>
            <a:ext cx="5437188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7" descr="arcus aorte 1"/>
          <p:cNvPicPr>
            <a:picLocks noChangeAspect="1" noChangeArrowheads="1"/>
          </p:cNvPicPr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5219700" y="981075"/>
            <a:ext cx="3911600" cy="401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5148263" y="2565400"/>
            <a:ext cx="1347787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1600">
                <a:solidFill>
                  <a:srgbClr val="161616"/>
                </a:solidFill>
              </a:rPr>
              <a:t>Arcus aortae</a:t>
            </a:r>
          </a:p>
        </p:txBody>
      </p:sp>
      <p:cxnSp>
        <p:nvCxnSpPr>
          <p:cNvPr id="27654" name="Straight Arrow Connector 7"/>
          <p:cNvCxnSpPr>
            <a:cxnSpLocks noChangeShapeType="1"/>
          </p:cNvCxnSpPr>
          <p:nvPr/>
        </p:nvCxnSpPr>
        <p:spPr bwMode="auto">
          <a:xfrm flipV="1">
            <a:off x="6229350" y="2205038"/>
            <a:ext cx="1143000" cy="357187"/>
          </a:xfrm>
          <a:prstGeom prst="straightConnector1">
            <a:avLst/>
          </a:prstGeom>
          <a:noFill/>
          <a:ln w="25400" cmpd="sng">
            <a:solidFill>
              <a:srgbClr val="161616"/>
            </a:solidFill>
            <a:round/>
            <a:headEnd/>
            <a:tailEnd type="arrow" w="med" len="med"/>
          </a:ln>
        </p:spPr>
      </p:cxnSp>
      <p:sp>
        <p:nvSpPr>
          <p:cNvPr id="27655" name="Rectangle 4"/>
          <p:cNvSpPr>
            <a:spLocks noGrp="1" noChangeArrowheads="1"/>
          </p:cNvSpPr>
          <p:nvPr/>
        </p:nvSpPr>
        <p:spPr bwMode="auto">
          <a:xfrm>
            <a:off x="107950" y="4364038"/>
            <a:ext cx="8856663" cy="223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Гране: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1) truncus brachiocephalicus</a:t>
            </a:r>
            <a:b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висини десног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art. sternoclavicularis,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дели се на завршне гране: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a) a. carotis communis dextra</a:t>
            </a:r>
            <a:b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a. subclavia dextra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2) a. carotis communis sinistra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3) a. subclavia sinistra</a:t>
            </a:r>
            <a:endParaRPr lang="sr-Latn-CS" altLang="en-US" sz="20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042 ACC"/>
          <p:cNvPicPr>
            <a:picLocks noGrp="1" noChangeAspect="1" noChangeArrowheads="1"/>
          </p:cNvPicPr>
          <p:nvPr/>
        </p:nvPicPr>
        <p:blipFill>
          <a:blip r:embed="rId3" cstate="print"/>
          <a:srcRect l="3218" r="800"/>
          <a:stretch>
            <a:fillRect/>
          </a:stretch>
        </p:blipFill>
        <p:spPr bwMode="auto">
          <a:xfrm>
            <a:off x="250825" y="981075"/>
            <a:ext cx="8785225" cy="5616575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/>
        </p:nvSpPr>
        <p:spPr bwMode="auto">
          <a:xfrm>
            <a:off x="1588" y="404813"/>
            <a:ext cx="896302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Заједничке каротидне артерије, </a:t>
            </a:r>
            <a: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carotis communis dextra </a:t>
            </a:r>
            <a:r>
              <a:rPr lang="en-US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</a:t>
            </a:r>
            <a: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carotis communis</a:t>
            </a:r>
            <a:r>
              <a:rPr lang="en-US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излазе из грудне дупље, улазе у предњи предео врата и у висини горње ивице тироидне 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хрскавице гркљана деле се на по 2 завршне гране: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а) спољашња каротидна артерија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(a. carotis externa)</a:t>
            </a:r>
            <a:b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из врата улази у паротидну ложу,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где се иза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ramus mandibulae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дели на 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завршне гране: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maxillaris</a:t>
            </a:r>
            <a:b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a. temporalis superficialis</a:t>
            </a:r>
            <a:b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*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бочним и завршним гранама васкуларизује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органе и ткива врата и лица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б) унутрашња каротидна артерија (a. carotis interna)</a:t>
            </a:r>
            <a:b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* из врата улази у дубоки предео главе, 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а потом улази у лобању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* на бази мозга даје завршне гране: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а.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cerebri anterior</a:t>
            </a:r>
            <a:b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a. cerebri media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*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највећа бочна грана је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ophtalmica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* учествује у васкуларизацији мозга и ока</a:t>
            </a:r>
          </a:p>
        </p:txBody>
      </p:sp>
      <p:pic>
        <p:nvPicPr>
          <p:cNvPr id="29699" name="Picture 4" descr="044 ACC grane"/>
          <p:cNvPicPr>
            <a:picLocks noGrp="1" noChangeArrowheads="1"/>
          </p:cNvPicPr>
          <p:nvPr/>
        </p:nvPicPr>
        <p:blipFill>
          <a:blip r:embed="rId2" cstate="print">
            <a:lum contrast="6000"/>
          </a:blip>
          <a:srcRect b="4599"/>
          <a:stretch>
            <a:fillRect/>
          </a:stretch>
        </p:blipFill>
        <p:spPr bwMode="auto">
          <a:xfrm>
            <a:off x="5868988" y="1341438"/>
            <a:ext cx="3292475" cy="5418137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044 ACC grane"/>
          <p:cNvPicPr>
            <a:picLocks noGrp="1" noChangeArrowheads="1"/>
          </p:cNvPicPr>
          <p:nvPr/>
        </p:nvPicPr>
        <p:blipFill>
          <a:blip r:embed="rId2" cstate="print">
            <a:lum contrast="6000"/>
          </a:blip>
          <a:srcRect b="4599"/>
          <a:stretch>
            <a:fillRect/>
          </a:stretch>
        </p:blipFill>
        <p:spPr bwMode="auto">
          <a:xfrm>
            <a:off x="614363" y="479425"/>
            <a:ext cx="8042275" cy="6367463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/>
        </p:nvSpPr>
        <p:spPr bwMode="auto">
          <a:xfrm>
            <a:off x="1588" y="404813"/>
            <a:ext cx="9107487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Поткључне артерије,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subclavia dextra 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subclavia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пружају се 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навише ка пазушној јами. Од спољашње ивице 1. ребра настављају се као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пазушна артерија (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axillaris)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Најзначајнија бочна грана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a. subclaviae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је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vertebralis: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a. vertebralis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пролази кроз отворе попречних натавака вратних пршљенова,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пролази кроз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foramen magnum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улази у лобању, где се десна и лева артерија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спајају и граде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basilaris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завршне гране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basilaris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васкуларизују мозак, а даје гране и за унутрашње ухо: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cerebri posterior (dextra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sinistra)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GB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en-US" altLang="en-US" sz="2800"/>
          </a:p>
        </p:txBody>
      </p:sp>
      <p:pic>
        <p:nvPicPr>
          <p:cNvPr id="31747" name="Picture 3" descr="042 ACC"/>
          <p:cNvPicPr>
            <a:picLocks noGrp="1" noChangeAspect="1" noChangeArrowheads="1"/>
          </p:cNvPicPr>
          <p:nvPr/>
        </p:nvPicPr>
        <p:blipFill>
          <a:blip r:embed="rId3" cstate="print"/>
          <a:srcRect l="3218" r="800"/>
          <a:stretch>
            <a:fillRect/>
          </a:stretch>
        </p:blipFill>
        <p:spPr bwMode="auto">
          <a:xfrm>
            <a:off x="468313" y="3933825"/>
            <a:ext cx="4064000" cy="2598738"/>
          </a:xfrm>
          <a:prstGeom prst="rect">
            <a:avLst/>
          </a:prstGeom>
          <a:noFill/>
          <a:ln w="38100" cap="flat" cmpd="sng">
            <a:noFill/>
            <a:miter lim="800000"/>
            <a:headEnd/>
            <a:tailEnd/>
          </a:ln>
          <a:effectLst/>
        </p:spPr>
      </p:pic>
      <p:pic>
        <p:nvPicPr>
          <p:cNvPr id="31748" name="Picture 4" descr="044 ACC grane"/>
          <p:cNvPicPr>
            <a:picLocks noGrp="1" noChangeArrowheads="1"/>
          </p:cNvPicPr>
          <p:nvPr/>
        </p:nvPicPr>
        <p:blipFill>
          <a:blip r:embed="rId4" cstate="print">
            <a:lum contrast="6000"/>
          </a:blip>
          <a:srcRect b="4599"/>
          <a:stretch>
            <a:fillRect/>
          </a:stretch>
        </p:blipFill>
        <p:spPr bwMode="auto">
          <a:xfrm>
            <a:off x="5003800" y="3429000"/>
            <a:ext cx="3579813" cy="3387725"/>
          </a:xfrm>
          <a:prstGeom prst="rect">
            <a:avLst/>
          </a:prstGeom>
          <a:noFill/>
          <a:ln w="38100" cap="flat" cmpd="sng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2225"/>
            <a:ext cx="8085138" cy="7143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Кардиоваскуларни систем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88" y="620713"/>
            <a:ext cx="9109075" cy="60499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Артерије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носе крв од срца према периферији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носе оксигенисану крв (изузетак су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 pulmonalis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аа.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pulmonales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артерије дају гране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најситније артерије називају се артериоле, које се настављају капиларима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спој  два артеријска крвна суда назива се артеријска анастомоза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Капилари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налазе се између артеријског и венског крвотока (изузетак: портни крвоток 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јетре и бубрежни гломерул)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кроз зидове капилара врши се размена материја између крви и ткива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Вене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на капиларе се настављају венуле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вене носе крв од ткива према срцу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носе крв богату угљен диоксидом (изузетак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pulmonales)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венске анастомозе повезују веће венске крвне судове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вене примају притоке</a:t>
            </a:r>
            <a:endParaRPr lang="sr-Latn-CS" altLang="en-US" sz="1800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b="1" i="1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2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2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2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750" y="46038"/>
            <a:ext cx="8497888" cy="6767512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AXILLARIS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до доње ивице</a:t>
            </a:r>
            <a:r>
              <a:rPr lang="en-GB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m. teres major-a</a:t>
            </a:r>
            <a:b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BRACHIALIS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sr-Cyrl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роз sulcus </a:t>
            </a:r>
            <a:r>
              <a:rPr lang="sr-Cyrl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bicipitalis medialis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sr-Latn-CS" altLang="en-US" sz="2000" i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sr-Latn-CS" altLang="en-US" sz="2000" i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</a:t>
            </a: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лакатне јаме</a:t>
            </a:r>
            <a:endParaRPr lang="sr-Latn-C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(fossa cubitalis)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sr-Latn-C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ЗАВРШНЕ ГРАНЕ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sr-Cyrl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висини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colum radii)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a. radialis</a:t>
            </a:r>
            <a:b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иде спољашњим делом подлакта</a:t>
            </a:r>
            <a:b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у пределу корена шаке завршава се као </a:t>
            </a:r>
            <a:r>
              <a:rPr lang="en-GB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arcus palmaris profundus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</a:t>
            </a:r>
            <a:r>
              <a:rPr lang="en-GB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en-U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a. ulnaris</a:t>
            </a:r>
            <a:endParaRPr lang="sr-Latn-C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			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иде унутрашњим делом подлакта</a:t>
            </a:r>
            <a:b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у пределу корена шаке завршава се као </a:t>
            </a:r>
            <a:r>
              <a:rPr lang="en-GB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arcus palmaris superficialis</a:t>
            </a:r>
            <a:br>
              <a:rPr lang="en-GB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* бочне гране 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radialis a.ulnaris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васкуларизују подлакат, а завршне шаку</a:t>
            </a:r>
            <a:endParaRPr lang="en-GB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32771" name="AutoShape 4"/>
          <p:cNvSpPr>
            <a:spLocks noChangeArrowheads="1"/>
          </p:cNvSpPr>
          <p:nvPr/>
        </p:nvSpPr>
        <p:spPr bwMode="auto">
          <a:xfrm>
            <a:off x="4486275" y="693738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32772" name="AutoShape 6"/>
          <p:cNvSpPr>
            <a:spLocks noChangeArrowheads="1"/>
          </p:cNvSpPr>
          <p:nvPr/>
        </p:nvSpPr>
        <p:spPr bwMode="auto">
          <a:xfrm>
            <a:off x="4500563" y="3357563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Latn-CS" altLang="en-US">
                <a:solidFill>
                  <a:srgbClr val="FFFF00"/>
                </a:solidFill>
              </a:rPr>
              <a:t>  </a:t>
            </a:r>
            <a:endParaRPr lang="en-US" altLang="en-US">
              <a:solidFill>
                <a:srgbClr val="FFFF00"/>
              </a:solidFill>
            </a:endParaRPr>
          </a:p>
        </p:txBody>
      </p:sp>
      <p:sp>
        <p:nvSpPr>
          <p:cNvPr id="32773" name="AutoShape 5"/>
          <p:cNvSpPr>
            <a:spLocks noChangeArrowheads="1"/>
          </p:cNvSpPr>
          <p:nvPr/>
        </p:nvSpPr>
        <p:spPr bwMode="auto">
          <a:xfrm>
            <a:off x="4486275" y="2133600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pic>
        <p:nvPicPr>
          <p:cNvPr id="32774" name="Picture 8" descr="kr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8900" cy="5143500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TextBox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0963" y="1905000"/>
            <a:ext cx="92313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Box 5"/>
          <p:cNvSpPr txBox="1">
            <a:spLocks noChangeArrowheads="1"/>
          </p:cNvSpPr>
          <p:nvPr/>
        </p:nvSpPr>
        <p:spPr bwMode="auto">
          <a:xfrm>
            <a:off x="2844800" y="2997200"/>
            <a:ext cx="2286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Cyrl-CS" altLang="en-US" sz="1600"/>
              <a:t>горње</a:t>
            </a:r>
            <a:r>
              <a:rPr lang="sr-Latn-CS" altLang="en-US" sz="1600"/>
              <a:t> – </a:t>
            </a:r>
            <a:r>
              <a:rPr lang="sr-Cyrl-CS" altLang="en-US" sz="1600"/>
              <a:t>за</a:t>
            </a:r>
            <a:r>
              <a:rPr lang="sr-Latn-CS" altLang="en-US" sz="1600"/>
              <a:t> </a:t>
            </a:r>
            <a:r>
              <a:rPr lang="sr-Cyrl-CS" altLang="en-US" sz="1600"/>
              <a:t>горњи</a:t>
            </a:r>
            <a:r>
              <a:rPr lang="sr-Latn-CS" altLang="en-US" sz="1600"/>
              <a:t> </a:t>
            </a:r>
            <a:r>
              <a:rPr lang="sr-Cyrl-CS" altLang="en-US" sz="1600"/>
              <a:t>део</a:t>
            </a:r>
            <a:r>
              <a:rPr lang="sr-Latn-CS" altLang="en-US" sz="1600"/>
              <a:t> </a:t>
            </a:r>
          </a:p>
          <a:p>
            <a:endParaRPr lang="sr-Latn-CS" altLang="en-US" sz="1600"/>
          </a:p>
          <a:p>
            <a:r>
              <a:rPr lang="sr-Cyrl-CS" altLang="en-US" sz="1600"/>
              <a:t>доње</a:t>
            </a:r>
            <a:r>
              <a:rPr lang="sr-Latn-CS" altLang="en-US" sz="1600"/>
              <a:t> – </a:t>
            </a:r>
            <a:r>
              <a:rPr lang="sr-Cyrl-CS" altLang="en-US" sz="1600"/>
              <a:t>за</a:t>
            </a:r>
            <a:r>
              <a:rPr lang="sr-Latn-CS" altLang="en-US" sz="1600"/>
              <a:t> </a:t>
            </a:r>
            <a:r>
              <a:rPr lang="sr-Cyrl-CS" altLang="en-US" sz="1600"/>
              <a:t>доњи</a:t>
            </a:r>
            <a:r>
              <a:rPr lang="sr-Latn-CS" altLang="en-US" sz="1600"/>
              <a:t> </a:t>
            </a:r>
            <a:r>
              <a:rPr lang="sr-Cyrl-CS" altLang="en-US" sz="1600"/>
              <a:t>део</a:t>
            </a:r>
            <a:endParaRPr lang="sr-Latn-CS" altLang="en-US" sz="1600"/>
          </a:p>
        </p:txBody>
      </p:sp>
      <p:cxnSp>
        <p:nvCxnSpPr>
          <p:cNvPr id="33796" name="Elbow Connector 9"/>
          <p:cNvCxnSpPr>
            <a:cxnSpLocks noChangeShapeType="1"/>
          </p:cNvCxnSpPr>
          <p:nvPr/>
        </p:nvCxnSpPr>
        <p:spPr bwMode="auto">
          <a:xfrm flipV="1">
            <a:off x="2357438" y="3219450"/>
            <a:ext cx="500062" cy="142875"/>
          </a:xfrm>
          <a:prstGeom prst="bentConnector3">
            <a:avLst>
              <a:gd name="adj1" fmla="val 50000"/>
            </a:avLst>
          </a:prstGeom>
          <a:noFill/>
          <a:ln w="25400" cmpd="sng">
            <a:solidFill>
              <a:srgbClr val="161616"/>
            </a:solidFill>
            <a:miter lim="800000"/>
            <a:headEnd/>
            <a:tailEnd type="arrow" w="med" len="med"/>
          </a:ln>
        </p:spPr>
      </p:cxnSp>
      <p:cxnSp>
        <p:nvCxnSpPr>
          <p:cNvPr id="33797" name="Elbow Connector 13"/>
          <p:cNvCxnSpPr>
            <a:cxnSpLocks noChangeShapeType="1"/>
          </p:cNvCxnSpPr>
          <p:nvPr/>
        </p:nvCxnSpPr>
        <p:spPr bwMode="auto">
          <a:xfrm>
            <a:off x="2357438" y="3432175"/>
            <a:ext cx="428625" cy="285750"/>
          </a:xfrm>
          <a:prstGeom prst="bentConnector3">
            <a:avLst>
              <a:gd name="adj1" fmla="val 50000"/>
            </a:avLst>
          </a:prstGeom>
          <a:noFill/>
          <a:ln w="25400" cmpd="sng">
            <a:solidFill>
              <a:srgbClr val="161616"/>
            </a:solidFill>
            <a:miter lim="800000"/>
            <a:headEnd/>
            <a:tailEnd type="arrow" w="med" len="med"/>
          </a:ln>
        </p:spPr>
      </p:cxnSp>
      <p:pic>
        <p:nvPicPr>
          <p:cNvPr id="33798" name="Picture 9"/>
          <p:cNvPicPr>
            <a:picLocks noChangeAspect="1" noChangeArrowheads="1"/>
          </p:cNvPicPr>
          <p:nvPr/>
        </p:nvPicPr>
        <p:blipFill>
          <a:blip r:embed="rId3" cstate="print"/>
          <a:srcRect l="28906" t="15312" r="28320" b="5000"/>
          <a:stretch>
            <a:fillRect/>
          </a:stretch>
        </p:blipFill>
        <p:spPr bwMode="auto">
          <a:xfrm>
            <a:off x="4972050" y="1143000"/>
            <a:ext cx="41719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9" name="Rectangle 3"/>
          <p:cNvSpPr>
            <a:spLocks noChangeArrowheads="1"/>
          </p:cNvSpPr>
          <p:nvPr/>
        </p:nvSpPr>
        <p:spPr bwMode="auto">
          <a:xfrm>
            <a:off x="904875" y="360363"/>
            <a:ext cx="77819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en-US" sz="2800" b="1">
                <a:latin typeface="Book Antiqua" pitchFamily="18" charset="0"/>
              </a:rPr>
              <a:t>Грудна аорта (</a:t>
            </a:r>
            <a:r>
              <a:rPr lang="en-GB" altLang="en-US" sz="2800" b="1">
                <a:latin typeface="Book Antiqua" pitchFamily="18" charset="0"/>
              </a:rPr>
              <a:t>PARS </a:t>
            </a:r>
            <a:r>
              <a:rPr lang="sr-Latn-CS" altLang="en-US" sz="2800" b="1">
                <a:latin typeface="Book Antiqua" pitchFamily="18" charset="0"/>
              </a:rPr>
              <a:t>THORACICA</a:t>
            </a:r>
            <a:r>
              <a:rPr lang="en-GB" altLang="en-US" sz="2800" b="1">
                <a:latin typeface="Book Antiqua" pitchFamily="18" charset="0"/>
              </a:rPr>
              <a:t> </a:t>
            </a:r>
            <a:r>
              <a:rPr lang="sr-Latn-CS" altLang="en-US" sz="2800" b="1">
                <a:latin typeface="Book Antiqua" pitchFamily="18" charset="0"/>
              </a:rPr>
              <a:t>AORTA</a:t>
            </a:r>
            <a:r>
              <a:rPr lang="en-GB" altLang="en-US" sz="2800" b="1">
                <a:latin typeface="Book Antiqua" pitchFamily="18" charset="0"/>
              </a:rPr>
              <a:t>E</a:t>
            </a:r>
            <a:r>
              <a:rPr lang="en-US" altLang="en-US" sz="2800" b="1">
                <a:latin typeface="Book Antiqua" pitchFamily="18" charset="0"/>
              </a:rPr>
              <a:t>)</a:t>
            </a:r>
            <a:endParaRPr lang="sr-Latn-CS" altLang="en-US" sz="2800" b="1">
              <a:latin typeface="Book Antiqua" pitchFamily="18" charset="0"/>
            </a:endParaRPr>
          </a:p>
        </p:txBody>
      </p:sp>
      <p:pic>
        <p:nvPicPr>
          <p:cNvPr id="33800" name="TextBox 3"/>
          <p:cNvPicPr>
            <a:picLocks noChangeArrowheads="1"/>
          </p:cNvPicPr>
          <p:nvPr/>
        </p:nvPicPr>
        <p:blipFill>
          <a:blip r:embed="rId4" cstate="print"/>
          <a:srcRect r="43268" b="84482"/>
          <a:stretch>
            <a:fillRect/>
          </a:stretch>
        </p:blipFill>
        <p:spPr bwMode="auto">
          <a:xfrm>
            <a:off x="-79375" y="1042988"/>
            <a:ext cx="5233988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l="45209" t="19926" r="22861" b="16148"/>
          <a:stretch>
            <a:fillRect/>
          </a:stretch>
        </p:blipFill>
        <p:spPr bwMode="auto">
          <a:xfrm>
            <a:off x="4779963" y="1020763"/>
            <a:ext cx="4379912" cy="493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9050" y="152400"/>
            <a:ext cx="9097963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en-US" sz="2700" b="1">
                <a:latin typeface="Book Antiqua" pitchFamily="18" charset="0"/>
              </a:rPr>
              <a:t>Абдоминална аорта (</a:t>
            </a:r>
            <a:r>
              <a:rPr lang="en-GB" altLang="en-US" sz="2700" b="1">
                <a:latin typeface="Book Antiqua" pitchFamily="18" charset="0"/>
              </a:rPr>
              <a:t>PARS ABDOMINALIS AORTAE</a:t>
            </a:r>
            <a:r>
              <a:rPr lang="en-US" altLang="en-US" sz="2700" b="1">
                <a:latin typeface="Book Antiqua" pitchFamily="18" charset="0"/>
              </a:rPr>
              <a:t>)</a:t>
            </a:r>
            <a:endParaRPr lang="sr-Latn-CS" altLang="en-US" sz="2700" b="1">
              <a:latin typeface="Book Antiqua" pitchFamily="18" charset="0"/>
            </a:endParaRPr>
          </a:p>
        </p:txBody>
      </p:sp>
      <p:sp>
        <p:nvSpPr>
          <p:cNvPr id="34820" name="Rectangle 4"/>
          <p:cNvSpPr>
            <a:spLocks noGrp="1" noChangeArrowheads="1"/>
          </p:cNvSpPr>
          <p:nvPr/>
        </p:nvSpPr>
        <p:spPr bwMode="auto">
          <a:xfrm>
            <a:off x="-30163" y="693738"/>
            <a:ext cx="5322888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Наставља се на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 thoracica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након проласка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аорте кроз 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hiatus aorticus diaphragmae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Пружа се од левом страном кичменог стуба,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кроз ретроперитонеални простор трбушне дупље,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од 12. грудног до 4. лумбалног пршљена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endParaRPr lang="sr-Latn-CS" altLang="en-US" sz="20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Бочне гране:</a:t>
            </a:r>
            <a:b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а) зидне (паријеталне):</a:t>
            </a:r>
            <a:b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а.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phrenica inferior</a:t>
            </a:r>
            <a:b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aa. lumbales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б) органске (висцералне):</a:t>
            </a:r>
            <a:b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 celiacus</a:t>
            </a:r>
            <a:b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mesenterica superior</a:t>
            </a:r>
            <a:b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suprarenalis media</a:t>
            </a:r>
            <a:b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renalis</a:t>
            </a:r>
            <a:b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testicularis / a. ovarica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a. mesenterica inferior</a:t>
            </a:r>
          </a:p>
          <a:p>
            <a:pPr marL="342900" indent="-342900">
              <a:spcBef>
                <a:spcPct val="20000"/>
              </a:spcBef>
              <a:buFontTx/>
              <a:buNone/>
            </a:pP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Завршне гране:</a:t>
            </a:r>
            <a:b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а.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 communis dextra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а.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 communis sinistra</a:t>
            </a:r>
            <a:b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a. sacralis mediana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60350" y="117475"/>
            <a:ext cx="8848725" cy="6767513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 COMMUNIS</a:t>
            </a:r>
            <a:endParaRPr lang="en-U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ЗАВРШНЕ ГРАНЕ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</a:t>
            </a: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Cyrl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висини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одговарајућег </a:t>
            </a: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art. sacroiliaca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a. </a:t>
            </a:r>
            <a:r>
              <a:rPr lang="en-GB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 interna </a:t>
            </a:r>
            <a:r>
              <a:rPr lang="en-GB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14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 зидове и органе карличне дупље)</a:t>
            </a:r>
            <a:r>
              <a:rPr lang="en-GB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a. </a:t>
            </a:r>
            <a:r>
              <a:rPr lang="en-GB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iliaca externa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силази бочним зидом карличне дупље		- напушта трбушну дупљу кроз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Бочне гране:					   потпрепонски зјап (</a:t>
            </a: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hiatus</a:t>
            </a: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а) зидне (паријеталне):</a:t>
            </a: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   subinguinalis)</a:t>
            </a: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</a:t>
            </a: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iliolumbalis</a:t>
            </a: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</a:t>
            </a:r>
            <a:endParaRPr lang="en-GB" altLang="en-US" sz="160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- aa. sacrales laterales				- </a:t>
            </a: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наставља се као бутна артерија</a:t>
            </a:r>
            <a:endParaRPr lang="en-GB" altLang="en-US" sz="160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- a. glutea superior</a:t>
            </a: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  (</a:t>
            </a:r>
            <a:r>
              <a:rPr lang="en-GB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femoralis</a:t>
            </a: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- a. glutea inferior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- a. obturatoria</a:t>
            </a:r>
            <a:b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8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</a:t>
            </a: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</a:t>
            </a:r>
            <a:r>
              <a:rPr lang="en-U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орга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нске (висцералне):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- 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umbilicalis</a:t>
            </a:r>
            <a: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br>
              <a:rPr lang="sr-Latn-C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- a.</a:t>
            </a:r>
            <a:r>
              <a:rPr lang="sr-Latn-CS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6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vesicalis inferior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- a. rectalis media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- a. pudenda interna</a:t>
            </a:r>
          </a:p>
        </p:txBody>
      </p:sp>
      <p:sp>
        <p:nvSpPr>
          <p:cNvPr id="35843" name="AutoShape 4"/>
          <p:cNvSpPr>
            <a:spLocks noChangeArrowheads="1"/>
          </p:cNvSpPr>
          <p:nvPr/>
        </p:nvSpPr>
        <p:spPr bwMode="auto">
          <a:xfrm>
            <a:off x="4356100" y="692150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35844" name="AutoShape 5"/>
          <p:cNvSpPr>
            <a:spLocks noChangeArrowheads="1"/>
          </p:cNvSpPr>
          <p:nvPr/>
        </p:nvSpPr>
        <p:spPr bwMode="auto">
          <a:xfrm rot="3120000">
            <a:off x="1806575" y="2017713"/>
            <a:ext cx="142875" cy="660400"/>
          </a:xfrm>
          <a:prstGeom prst="downArrow">
            <a:avLst>
              <a:gd name="adj1" fmla="val 50000"/>
              <a:gd name="adj2" fmla="val 115556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35845" name="AutoShape 6"/>
          <p:cNvSpPr>
            <a:spLocks noChangeArrowheads="1"/>
          </p:cNvSpPr>
          <p:nvPr/>
        </p:nvSpPr>
        <p:spPr bwMode="auto">
          <a:xfrm rot="18660000">
            <a:off x="6338094" y="2023269"/>
            <a:ext cx="142875" cy="649287"/>
          </a:xfrm>
          <a:prstGeom prst="downArrow">
            <a:avLst>
              <a:gd name="adj1" fmla="val 50000"/>
              <a:gd name="adj2" fmla="val 113611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sr-Latn-CS" altLang="en-US">
                <a:solidFill>
                  <a:srgbClr val="FFFF00"/>
                </a:solidFill>
              </a:rPr>
              <a:t>  </a:t>
            </a:r>
            <a:endParaRPr lang="en-US" altLang="en-US">
              <a:solidFill>
                <a:srgbClr val="FFFF00"/>
              </a:solidFill>
            </a:endParaRP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4291013"/>
            <a:ext cx="2743200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Graphic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 l="6076" t="7787" b="25995"/>
          <a:stretch>
            <a:fillRect/>
          </a:stretch>
        </p:blipFill>
        <p:spPr bwMode="auto">
          <a:xfrm>
            <a:off x="3059113" y="981075"/>
            <a:ext cx="6084887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1844675"/>
            <a:ext cx="45720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sr-Latn-CS" altLang="en-US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a. circumflexa ilium superficialis</a:t>
            </a:r>
          </a:p>
          <a:p>
            <a:pPr marL="342900" indent="-342900"/>
            <a:endParaRPr lang="sr-Latn-CS" altLang="en-US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r>
              <a:rPr lang="sr-Latn-CS" altLang="en-US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a. epigastrica superficialis</a:t>
            </a:r>
          </a:p>
          <a:p>
            <a:pPr marL="342900" indent="-342900"/>
            <a:endParaRPr lang="sr-Latn-CS" altLang="en-US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r>
              <a:rPr lang="sr-Latn-CS" altLang="en-US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aa. pudendae externae</a:t>
            </a:r>
          </a:p>
          <a:p>
            <a:pPr marL="342900" indent="-342900"/>
            <a:endParaRPr lang="sr-Latn-CS" altLang="en-US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r>
              <a:rPr lang="sr-Latn-CS" altLang="en-US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sr-Latn-CS" altLang="en-US" sz="2400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a. profunda femoris</a:t>
            </a:r>
            <a:r>
              <a:rPr lang="sr-Latn-CS" altLang="en-US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altLang="en-US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sr-Latn-CS" altLang="en-US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endParaRPr lang="sr-Latn-CS" altLang="en-US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endParaRPr lang="sr-Latn-CS" altLang="en-US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endParaRPr lang="sr-Latn-CS" altLang="en-US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endParaRPr lang="sr-Latn-CS" altLang="en-US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342900" indent="-342900"/>
            <a:r>
              <a:rPr lang="sr-Latn-CS" altLang="en-US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a. descendens genus</a:t>
            </a:r>
            <a:r>
              <a:rPr lang="sr-Latn-CS" altLang="en-US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sr-Latn-CS" altLang="en-US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250825" y="260350"/>
            <a:ext cx="45720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A. femoralis</a:t>
            </a:r>
          </a:p>
          <a:p>
            <a:r>
              <a:rPr lang="sr-Latn-CS" altLang="en-US" sz="32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sr-Latn-CS" altLang="en-US" sz="3200" i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en-US" altLang="en-US" sz="3200" i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бочне гране</a:t>
            </a:r>
          </a:p>
        </p:txBody>
      </p:sp>
      <p:sp>
        <p:nvSpPr>
          <p:cNvPr id="36869" name="Line 5"/>
          <p:cNvSpPr>
            <a:spLocks noChangeShapeType="1"/>
          </p:cNvSpPr>
          <p:nvPr/>
        </p:nvSpPr>
        <p:spPr bwMode="auto">
          <a:xfrm flipV="1">
            <a:off x="3276600" y="3068638"/>
            <a:ext cx="2663825" cy="647700"/>
          </a:xfrm>
          <a:prstGeom prst="line">
            <a:avLst/>
          </a:prstGeom>
          <a:noFill/>
          <a:ln w="57150" cmpd="sng">
            <a:solidFill>
              <a:srgbClr val="0066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70" name="Line 6"/>
          <p:cNvSpPr>
            <a:spLocks noChangeShapeType="1"/>
          </p:cNvSpPr>
          <p:nvPr/>
        </p:nvSpPr>
        <p:spPr bwMode="auto">
          <a:xfrm flipV="1">
            <a:off x="3779838" y="1844675"/>
            <a:ext cx="2087562" cy="215900"/>
          </a:xfrm>
          <a:prstGeom prst="line">
            <a:avLst/>
          </a:prstGeom>
          <a:noFill/>
          <a:ln w="57150" cmpd="sng">
            <a:solidFill>
              <a:srgbClr val="0066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 flipV="1">
            <a:off x="3203575" y="1916113"/>
            <a:ext cx="3168650" cy="720725"/>
          </a:xfrm>
          <a:prstGeom prst="line">
            <a:avLst/>
          </a:prstGeom>
          <a:noFill/>
          <a:ln w="57150" cmpd="sng">
            <a:solidFill>
              <a:srgbClr val="0066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 flipH="1" flipV="1">
            <a:off x="6443663" y="2492375"/>
            <a:ext cx="865187" cy="73025"/>
          </a:xfrm>
          <a:prstGeom prst="line">
            <a:avLst/>
          </a:prstGeom>
          <a:noFill/>
          <a:ln w="57150" cmpd="sng">
            <a:solidFill>
              <a:srgbClr val="0066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 flipH="1">
            <a:off x="6300788" y="1989138"/>
            <a:ext cx="1008062" cy="287337"/>
          </a:xfrm>
          <a:prstGeom prst="line">
            <a:avLst/>
          </a:prstGeom>
          <a:noFill/>
          <a:ln w="57150" cmpd="sng">
            <a:solidFill>
              <a:srgbClr val="0066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2771775" y="5445125"/>
            <a:ext cx="3744913" cy="71438"/>
          </a:xfrm>
          <a:prstGeom prst="line">
            <a:avLst/>
          </a:prstGeom>
          <a:noFill/>
          <a:ln w="57150" cmpd="sng">
            <a:solidFill>
              <a:srgbClr val="0066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3132138" y="117475"/>
            <a:ext cx="6019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пружа се од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lig. inguinale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предњом и унутрашњом</a:t>
            </a:r>
          </a:p>
          <a:p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страном бута, прелзи на задњу страну зглоба колена </a:t>
            </a:r>
          </a:p>
          <a:p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наставља се као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poplitea</a:t>
            </a:r>
            <a:endParaRPr lang="en-U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0" grpId="0" animBg="1"/>
      <p:bldP spid="36871" grpId="0" animBg="1"/>
      <p:bldP spid="36872" grpId="0" animBg="1"/>
      <p:bldP spid="36873" grpId="0" animBg="1"/>
      <p:bldP spid="3687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2190750" y="188913"/>
            <a:ext cx="2219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A. </a:t>
            </a:r>
            <a:r>
              <a:rPr lang="en-GB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femoralis</a:t>
            </a:r>
            <a:endParaRPr lang="sr-Latn-CS" alt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2190750" y="908050"/>
            <a:ext cx="22558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A. </a:t>
            </a:r>
            <a:r>
              <a:rPr lang="en-GB" altLang="en-US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poplitea</a:t>
            </a:r>
          </a:p>
        </p:txBody>
      </p:sp>
      <p:sp>
        <p:nvSpPr>
          <p:cNvPr id="37892" name="AutoShape 5"/>
          <p:cNvSpPr>
            <a:spLocks noChangeArrowheads="1"/>
          </p:cNvSpPr>
          <p:nvPr/>
        </p:nvSpPr>
        <p:spPr bwMode="auto">
          <a:xfrm>
            <a:off x="3341688" y="1628775"/>
            <a:ext cx="144462" cy="503238"/>
          </a:xfrm>
          <a:prstGeom prst="downArrow">
            <a:avLst>
              <a:gd name="adj1" fmla="val 50000"/>
              <a:gd name="adj2" fmla="val 87088"/>
            </a:avLst>
          </a:prstGeom>
          <a:solidFill>
            <a:srgbClr val="00A479"/>
          </a:solidFill>
          <a:ln w="2857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1689100" y="2276475"/>
            <a:ext cx="388778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Завршне гране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rgbClr val="3399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(у горњем делу потколенице)</a:t>
            </a:r>
          </a:p>
        </p:txBody>
      </p:sp>
      <p:sp>
        <p:nvSpPr>
          <p:cNvPr id="37894" name="Text Box 9"/>
          <p:cNvSpPr txBox="1">
            <a:spLocks noChangeArrowheads="1"/>
          </p:cNvSpPr>
          <p:nvPr/>
        </p:nvSpPr>
        <p:spPr bwMode="auto">
          <a:xfrm>
            <a:off x="1255713" y="1628775"/>
            <a:ext cx="48244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solidFill>
                  <a:srgbClr val="339966"/>
                </a:solidFill>
              </a:rPr>
              <a:t>из затколена јаме</a:t>
            </a:r>
            <a:r>
              <a:rPr lang="sr-Cyrl-CS" altLang="en-US">
                <a:solidFill>
                  <a:srgbClr val="339966"/>
                </a:solidFill>
              </a:rPr>
              <a:t>      улази </a:t>
            </a:r>
            <a:r>
              <a:rPr lang="en-US" altLang="en-US">
                <a:solidFill>
                  <a:srgbClr val="339966"/>
                </a:solidFill>
              </a:rPr>
              <a:t>у потколеницу</a:t>
            </a:r>
          </a:p>
        </p:txBody>
      </p:sp>
      <p:sp>
        <p:nvSpPr>
          <p:cNvPr id="37895" name="AutoShape 11"/>
          <p:cNvSpPr>
            <a:spLocks noChangeArrowheads="1"/>
          </p:cNvSpPr>
          <p:nvPr/>
        </p:nvSpPr>
        <p:spPr bwMode="auto">
          <a:xfrm rot="2160000">
            <a:off x="1547813" y="3144838"/>
            <a:ext cx="144462" cy="576262"/>
          </a:xfrm>
          <a:prstGeom prst="downArrow">
            <a:avLst>
              <a:gd name="adj1" fmla="val 50000"/>
              <a:gd name="adj2" fmla="val 99726"/>
            </a:avLst>
          </a:prstGeom>
          <a:solidFill>
            <a:srgbClr val="00A479"/>
          </a:solidFill>
          <a:ln w="2857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7896" name="Text Box 12"/>
          <p:cNvSpPr txBox="1">
            <a:spLocks noChangeArrowheads="1"/>
          </p:cNvSpPr>
          <p:nvPr/>
        </p:nvSpPr>
        <p:spPr bwMode="auto">
          <a:xfrm>
            <a:off x="109538" y="3940175"/>
            <a:ext cx="7415212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 sz="2000" b="1" i="1"/>
              <a:t>A. tibialis anterior</a:t>
            </a:r>
            <a:r>
              <a:rPr lang="en-GB" altLang="en-US" i="1">
                <a:solidFill>
                  <a:srgbClr val="339966"/>
                </a:solidFill>
              </a:rPr>
              <a:t>	</a:t>
            </a:r>
            <a:r>
              <a:rPr lang="en-US" altLang="en-US" i="1">
                <a:solidFill>
                  <a:srgbClr val="339966"/>
                </a:solidFill>
              </a:rPr>
              <a:t>                  </a:t>
            </a:r>
            <a:r>
              <a:rPr lang="en-GB" altLang="en-US" sz="2000" b="1" i="1"/>
              <a:t>A. tibialis posterior</a:t>
            </a:r>
          </a:p>
          <a:p>
            <a:pPr>
              <a:spcBef>
                <a:spcPct val="50000"/>
              </a:spcBef>
            </a:pP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силази предњом страном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силази предњом страном</a:t>
            </a:r>
            <a:b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потколенице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 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потколенице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у пределу корена стопала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у пределу 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maleolus medialis-a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даје</a:t>
            </a:r>
            <a:b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завршава се као </a:t>
            </a:r>
            <a: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dorsalis pedis</a:t>
            </a:r>
            <a:r>
              <a:rPr lang="en-US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	 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2 завршне гране, које васкуларизују</a:t>
            </a:r>
            <a:b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за полеђину стопала		  табан:</a:t>
            </a:r>
            <a:b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- </a:t>
            </a:r>
            <a: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a. plantaris lateralis</a:t>
            </a:r>
            <a:b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- a. plantaris medialis</a:t>
            </a:r>
            <a:endParaRPr lang="en-US" altLang="en-US" sz="16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spcBef>
                <a:spcPct val="50000"/>
              </a:spcBef>
            </a:pPr>
            <a:endParaRPr lang="en-GB" altLang="en-US" sz="2000" b="1" i="1"/>
          </a:p>
        </p:txBody>
      </p:sp>
      <p:sp>
        <p:nvSpPr>
          <p:cNvPr id="37897" name="AutoShape 17"/>
          <p:cNvSpPr>
            <a:spLocks noChangeArrowheads="1"/>
          </p:cNvSpPr>
          <p:nvPr/>
        </p:nvSpPr>
        <p:spPr bwMode="auto">
          <a:xfrm>
            <a:off x="5143500" y="404813"/>
            <a:ext cx="1008063" cy="1008062"/>
          </a:xfrm>
          <a:prstGeom prst="curvedLeftArrow">
            <a:avLst>
              <a:gd name="adj1" fmla="val 20000"/>
              <a:gd name="adj2" fmla="val 40000"/>
              <a:gd name="adj3" fmla="val 33333"/>
            </a:avLst>
          </a:prstGeom>
          <a:solidFill>
            <a:srgbClr val="00CC99"/>
          </a:solidFill>
          <a:ln w="1905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0066FF"/>
              </a:solidFill>
            </a:endParaRPr>
          </a:p>
        </p:txBody>
      </p:sp>
      <p:sp>
        <p:nvSpPr>
          <p:cNvPr id="37898" name="AutoShape 11"/>
          <p:cNvSpPr>
            <a:spLocks noChangeArrowheads="1"/>
          </p:cNvSpPr>
          <p:nvPr/>
        </p:nvSpPr>
        <p:spPr bwMode="auto">
          <a:xfrm rot="19260000">
            <a:off x="5048250" y="3128963"/>
            <a:ext cx="144463" cy="576262"/>
          </a:xfrm>
          <a:prstGeom prst="downArrow">
            <a:avLst>
              <a:gd name="adj1" fmla="val 50000"/>
              <a:gd name="adj2" fmla="val 99725"/>
            </a:avLst>
          </a:prstGeom>
          <a:solidFill>
            <a:srgbClr val="00A479"/>
          </a:solidFill>
          <a:ln w="2857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sr-Latn-CS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utoUpdateAnimBg="0"/>
      <p:bldP spid="37892" grpId="0" bldLvl="0" animBg="1" autoUpdateAnimBg="0"/>
      <p:bldP spid="37893" grpId="0" autoUpdateAnimBg="0"/>
      <p:bldP spid="37894" grpId="0" autoUpdateAnimBg="0"/>
      <p:bldP spid="37895" grpId="0" bldLvl="0" animBg="1" autoUpdateAnimBg="0"/>
      <p:bldP spid="37896" grpId="0" autoUpdateAnimBg="0"/>
      <p:bldP spid="37897" grpId="0" bldLvl="0" animBg="1" autoUpdateAnimBg="0"/>
      <p:bldP spid="37898" grpId="0" bldLvl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76250"/>
            <a:ext cx="3683000" cy="576263"/>
          </a:xfrm>
        </p:spPr>
        <p:txBody>
          <a:bodyPr/>
          <a:lstStyle/>
          <a:p>
            <a:r>
              <a:rPr lang="sr-Latn-CS" altLang="en-US" sz="4800" b="1">
                <a:solidFill>
                  <a:srgbClr val="CC0000"/>
                </a:solidFill>
                <a:latin typeface="Comic Sans MS" pitchFamily="66" charset="0"/>
              </a:rPr>
              <a:t>A. poplitea</a:t>
            </a:r>
            <a:r>
              <a:rPr lang="sr-Latn-CS" altLang="en-US" sz="3600" b="1">
                <a:solidFill>
                  <a:srgbClr val="CC0000"/>
                </a:solidFill>
                <a:latin typeface="Comic Sans MS" pitchFamily="66" charset="0"/>
              </a:rPr>
              <a:t> </a:t>
            </a:r>
            <a:endParaRPr lang="en-US" altLang="en-US" sz="3600" b="1">
              <a:solidFill>
                <a:srgbClr val="CC0000"/>
              </a:solidFill>
              <a:latin typeface="Comic Sans MS" pitchFamily="66" charset="0"/>
            </a:endParaRPr>
          </a:p>
        </p:txBody>
      </p:sp>
      <p:pic>
        <p:nvPicPr>
          <p:cNvPr id="38915" name="Picture 3" descr="Arte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03" t="3828" r="4482"/>
          <a:stretch>
            <a:fillRect/>
          </a:stretch>
        </p:blipFill>
        <p:spPr>
          <a:xfrm>
            <a:off x="4716463" y="1530350"/>
            <a:ext cx="4427537" cy="5327650"/>
          </a:xfrm>
          <a:noFill/>
          <a:ln/>
        </p:spPr>
      </p:pic>
      <p:sp>
        <p:nvSpPr>
          <p:cNvPr id="38916" name="AutoShape 4"/>
          <p:cNvSpPr>
            <a:spLocks noChangeArrowheads="1"/>
          </p:cNvSpPr>
          <p:nvPr/>
        </p:nvSpPr>
        <p:spPr bwMode="auto">
          <a:xfrm>
            <a:off x="3635375" y="333375"/>
            <a:ext cx="936625" cy="431800"/>
          </a:xfrm>
          <a:custGeom>
            <a:avLst/>
            <a:gdLst>
              <a:gd name="T0" fmla="*/ 28441226 w 21600"/>
              <a:gd name="T1" fmla="*/ 0 h 21600"/>
              <a:gd name="T2" fmla="*/ 28441226 w 21600"/>
              <a:gd name="T3" fmla="*/ 4858689 h 21600"/>
              <a:gd name="T4" fmla="*/ 6086502 w 21600"/>
              <a:gd name="T5" fmla="*/ 8632001 h 21600"/>
              <a:gd name="T6" fmla="*/ 40614181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00CC99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4643438" y="115888"/>
            <a:ext cx="36718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3200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A. tibialis anterior</a:t>
            </a:r>
            <a:endParaRPr lang="en-US" altLang="en-US" sz="3200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auto">
          <a:xfrm>
            <a:off x="3635375" y="836613"/>
            <a:ext cx="1008063" cy="287337"/>
          </a:xfrm>
          <a:prstGeom prst="rightArrow">
            <a:avLst>
              <a:gd name="adj1" fmla="val 50000"/>
              <a:gd name="adj2" fmla="val 87707"/>
            </a:avLst>
          </a:prstGeom>
          <a:solidFill>
            <a:srgbClr val="00CC99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4716463" y="692150"/>
            <a:ext cx="4032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altLang="en-US" sz="3200" b="1" i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A. tibialis posterior</a:t>
            </a:r>
            <a:endParaRPr lang="en-US" altLang="en-US" sz="3200" b="1" i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8920" name="Picture 8" descr="Arter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5150"/>
          <a:stretch>
            <a:fillRect/>
          </a:stretch>
        </p:blipFill>
        <p:spPr>
          <a:xfrm>
            <a:off x="250825" y="1268413"/>
            <a:ext cx="4321175" cy="5589587"/>
          </a:xfrm>
          <a:noFill/>
          <a:ln/>
        </p:spPr>
      </p:pic>
      <p:sp>
        <p:nvSpPr>
          <p:cNvPr id="38921" name="AutoShape 9"/>
          <p:cNvSpPr>
            <a:spLocks noChangeArrowheads="1"/>
          </p:cNvSpPr>
          <p:nvPr/>
        </p:nvSpPr>
        <p:spPr bwMode="auto">
          <a:xfrm>
            <a:off x="1476375" y="4005263"/>
            <a:ext cx="863600" cy="2159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6666"/>
          </a:solidFill>
          <a:ln w="1905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8922" name="AutoShape 10"/>
          <p:cNvSpPr>
            <a:spLocks noChangeArrowheads="1"/>
          </p:cNvSpPr>
          <p:nvPr/>
        </p:nvSpPr>
        <p:spPr bwMode="auto">
          <a:xfrm>
            <a:off x="6300788" y="4076700"/>
            <a:ext cx="863600" cy="2159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6666"/>
          </a:solidFill>
          <a:ln w="1905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 autoUpdateAnimBg="0"/>
      <p:bldP spid="38917" grpId="0" autoUpdateAnimBg="0"/>
      <p:bldP spid="38918" grpId="0" animBg="1" autoUpdateAnimBg="0"/>
      <p:bldP spid="38919" grpId="0" autoUpdateAnimBg="0"/>
      <p:bldP spid="38921" grpId="0" animBg="1" autoUpdateAnimBg="0"/>
      <p:bldP spid="38922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Систем венских крвних судова</a:t>
            </a:r>
          </a:p>
        </p:txBody>
      </p:sp>
      <p:sp>
        <p:nvSpPr>
          <p:cNvPr id="3993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1127125"/>
            <a:ext cx="5114925" cy="5543550"/>
          </a:xfrm>
        </p:spPr>
        <p:txBody>
          <a:bodyPr/>
          <a:lstStyle/>
          <a:p>
            <a:pPr>
              <a:buFontTx/>
              <a:buNone/>
            </a:pPr>
            <a:endParaRPr lang="en-GB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en-US" altLang="en-US" sz="1800" b="1">
                <a:latin typeface="Book Antiqua" pitchFamily="18" charset="0"/>
              </a:rPr>
              <a:t>А. </a:t>
            </a:r>
            <a:r>
              <a:rPr lang="en-US" altLang="en-US" sz="1800">
                <a:latin typeface="Book Antiqua" pitchFamily="18" charset="0"/>
              </a:rPr>
              <a:t> </a:t>
            </a:r>
            <a:r>
              <a:rPr lang="en-US" altLang="en-US" sz="1800" u="sng">
                <a:latin typeface="Book Antiqua" pitchFamily="18" charset="0"/>
              </a:rPr>
              <a:t>Вене малог крвотока</a:t>
            </a:r>
            <a:r>
              <a:rPr lang="en-US" altLang="en-US" sz="1800">
                <a:latin typeface="Book Antiqua" pitchFamily="18" charset="0"/>
              </a:rPr>
              <a:t> (</a:t>
            </a:r>
            <a:r>
              <a:rPr lang="en-GB" altLang="en-US" sz="1800" b="1">
                <a:latin typeface="Book Antiqua" pitchFamily="18" charset="0"/>
              </a:rPr>
              <a:t>vv. pulmonales</a:t>
            </a:r>
            <a:r>
              <a:rPr lang="en-GB" altLang="en-US" sz="1800">
                <a:latin typeface="Book Antiqua" pitchFamily="18" charset="0"/>
              </a:rPr>
              <a:t>)</a:t>
            </a:r>
            <a:r>
              <a:rPr lang="en-US" altLang="en-US" sz="1800">
                <a:latin typeface="Book Antiqua" pitchFamily="18" charset="0"/>
              </a:rPr>
              <a:t>: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vv. pulmonales dextrae (2)</a:t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- vv. pulmonales sinistrae (2)</a:t>
            </a:r>
          </a:p>
          <a:p>
            <a:pPr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1800">
                <a:latin typeface="Book Antiqua" pitchFamily="18" charset="0"/>
              </a:rPr>
              <a:t>* </a:t>
            </a:r>
            <a:r>
              <a:rPr lang="en-US" altLang="en-US" sz="1800">
                <a:latin typeface="Book Antiqua" pitchFamily="18" charset="0"/>
              </a:rPr>
              <a:t>ове вене излазе из плућних крила и</a:t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>   уливају се у леву преткомору срца</a:t>
            </a:r>
            <a:endParaRPr lang="en-GB" altLang="en-US" sz="1800">
              <a:latin typeface="Book Antiqua" pitchFamily="18" charset="0"/>
            </a:endParaRPr>
          </a:p>
        </p:txBody>
      </p:sp>
      <p:pic>
        <p:nvPicPr>
          <p:cNvPr id="39940" name="Picture 10"/>
          <p:cNvPicPr>
            <a:picLocks noChangeAspect="1" noChangeArrowheads="1"/>
          </p:cNvPicPr>
          <p:nvPr/>
        </p:nvPicPr>
        <p:blipFill>
          <a:blip r:embed="rId2" cstate="print"/>
          <a:srcRect l="21542" t="6808" r="31203" b="44119"/>
          <a:stretch>
            <a:fillRect/>
          </a:stretch>
        </p:blipFill>
        <p:spPr bwMode="auto">
          <a:xfrm>
            <a:off x="4830763" y="981075"/>
            <a:ext cx="4321175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 l="14542" t="27449" r="14284" b="8022"/>
          <a:stretch>
            <a:fillRect/>
          </a:stretch>
        </p:blipFill>
        <p:spPr bwMode="auto">
          <a:xfrm>
            <a:off x="206375" y="3444875"/>
            <a:ext cx="4859338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Систем венских крвних судова</a:t>
            </a:r>
            <a:endParaRPr lang="en-US" altLang="en-US"/>
          </a:p>
        </p:txBody>
      </p:sp>
      <p:sp>
        <p:nvSpPr>
          <p:cNvPr id="4096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984250"/>
            <a:ext cx="8997950" cy="55435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GB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Б</a:t>
            </a:r>
            <a:r>
              <a:rPr lang="en-US" altLang="en-US" sz="1800" b="1">
                <a:latin typeface="Book Antiqua" pitchFamily="18" charset="0"/>
              </a:rPr>
              <a:t>. </a:t>
            </a:r>
            <a:r>
              <a:rPr lang="en-US" altLang="en-US" sz="1800">
                <a:latin typeface="Book Antiqua" pitchFamily="18" charset="0"/>
              </a:rPr>
              <a:t> </a:t>
            </a:r>
            <a:r>
              <a:rPr lang="en-US" altLang="en-US" sz="1800" u="sng">
                <a:latin typeface="Book Antiqua" pitchFamily="18" charset="0"/>
              </a:rPr>
              <a:t>Вене великог (системског) крвотока</a:t>
            </a:r>
            <a:r>
              <a:rPr lang="en-US" altLang="en-US" sz="1800">
                <a:latin typeface="Book Antiqua" pitchFamily="18" charset="0"/>
              </a:rPr>
              <a:t>:</a:t>
            </a:r>
            <a:br>
              <a:rPr lang="en-US" altLang="en-US" sz="1800">
                <a:latin typeface="Book Antiqua" pitchFamily="18" charset="0"/>
              </a:rPr>
            </a:br>
            <a:endParaRPr lang="en-US" altLang="en-US" sz="100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</a:rPr>
              <a:t>- сва венска крв из тела (сем венске крви из срца) улива се у десну преткомору срца,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</a:rPr>
              <a:t>  преко 2 вене: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а) горња шупља вена (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v. cava superior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б)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доња шупља вена (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v. cava inferior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)</a:t>
            </a:r>
            <a:endParaRPr lang="en-GB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endParaRPr lang="en-US" altLang="en-US" sz="1700">
              <a:latin typeface="Book Antiqua" pitchFamily="18" charset="0"/>
            </a:endParaRPr>
          </a:p>
        </p:txBody>
      </p:sp>
      <p:pic>
        <p:nvPicPr>
          <p:cNvPr id="40964" name="Picture 28"/>
          <p:cNvPicPr>
            <a:picLocks noChangeAspect="1" noChangeArrowheads="1"/>
          </p:cNvPicPr>
          <p:nvPr/>
        </p:nvPicPr>
        <p:blipFill>
          <a:blip r:embed="rId2" cstate="print"/>
          <a:srcRect l="22104" t="24010" r="32486" b="16479"/>
          <a:stretch>
            <a:fillRect/>
          </a:stretch>
        </p:blipFill>
        <p:spPr bwMode="auto">
          <a:xfrm>
            <a:off x="468313" y="3284538"/>
            <a:ext cx="3322637" cy="3484562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40965" name="Picture 4" descr="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4076700"/>
            <a:ext cx="2681287" cy="2678113"/>
          </a:xfrm>
          <a:prstGeom prst="rect">
            <a:avLst/>
          </a:prstGeom>
          <a:noFill/>
          <a:ln w="38100" cap="flat" cmpd="sng">
            <a:noFill/>
            <a:bevel/>
            <a:headEnd/>
            <a:tailEnd/>
          </a:ln>
          <a:effectLst/>
        </p:spPr>
      </p:pic>
      <p:pic>
        <p:nvPicPr>
          <p:cNvPr id="40966" name="Picture 6"/>
          <p:cNvPicPr>
            <a:picLocks noChangeArrowheads="1"/>
          </p:cNvPicPr>
          <p:nvPr/>
        </p:nvPicPr>
        <p:blipFill>
          <a:blip r:embed="rId4" cstate="print">
            <a:lum bright="-24000" contrast="42000"/>
          </a:blip>
          <a:srcRect l="32419" t="27953" r="30655" b="7333"/>
          <a:stretch>
            <a:fillRect/>
          </a:stretch>
        </p:blipFill>
        <p:spPr bwMode="auto">
          <a:xfrm>
            <a:off x="6732588" y="3644900"/>
            <a:ext cx="2197100" cy="307657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06400" y="47625"/>
            <a:ext cx="8496300" cy="5326063"/>
          </a:xfrm>
        </p:spPr>
        <p:txBody>
          <a:bodyPr/>
          <a:lstStyle/>
          <a:p>
            <a:pPr marL="533400" indent="-533400">
              <a:buFontTx/>
              <a:buNone/>
            </a:pPr>
            <a:r>
              <a:rPr lang="sr-Latn-CS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V. BRACHIOCEPHALICA DEXTRA</a:t>
            </a:r>
          </a:p>
          <a:p>
            <a:pPr marL="533400" indent="-533400">
              <a:buFontTx/>
              <a:buNone/>
            </a:pP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+</a:t>
            </a:r>
          </a:p>
          <a:p>
            <a:pPr marL="533400" indent="-533400">
              <a:buFontTx/>
              <a:buNone/>
            </a:pP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V. BRACHIOCEPHALICA SINISTRA</a:t>
            </a:r>
          </a:p>
          <a:p>
            <a:pPr marL="533400" indent="-533400">
              <a:buFontTx/>
              <a:buNone/>
            </a:pP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(носе венску крв из главе, врата и горњих екстремитета)</a:t>
            </a:r>
          </a:p>
          <a:p>
            <a:pPr marL="533400" indent="-533400">
              <a:buFontTx/>
              <a:buNone/>
            </a:pPr>
            <a:r>
              <a:rPr lang="en-U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533400" indent="-533400"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</a:p>
          <a:p>
            <a:pPr marL="533400" indent="-533400"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AZYGOS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CAVA SUPERIOR</a:t>
            </a:r>
          </a:p>
          <a:p>
            <a:pPr marL="533400" indent="-533400">
              <a:buFontTx/>
              <a:buNone/>
            </a:pP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једина притока        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иза хрскавице 1. десног ребра</a:t>
            </a:r>
            <a:endParaRPr lang="en-GB" altLang="en-US" sz="2000" i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buFontTx/>
              <a:buNone/>
            </a:pP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cavae superior</a:t>
            </a:r>
            <a:endParaRPr lang="sr-Latn-CS" altLang="en-US" sz="2000" i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buFontTx/>
              <a:buNone/>
            </a:pP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носи венску крв из</a:t>
            </a:r>
            <a:endParaRPr lang="sr-Latn-CS" altLang="en-US" sz="2000" i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buFontTx/>
              <a:buNone/>
            </a:pP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зидова грудног коша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десна преткомора срца</a:t>
            </a:r>
          </a:p>
          <a:p>
            <a:pPr marL="533400" indent="-533400">
              <a:buFontTx/>
              <a:buNone/>
            </a:pPr>
            <a:r>
              <a:rPr lang="sr-Latn-CS" altLang="en-US" sz="20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абомена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       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горњи зид</a:t>
            </a: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GB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41987" name="AutoShape 4"/>
          <p:cNvSpPr>
            <a:spLocks noChangeArrowheads="1"/>
          </p:cNvSpPr>
          <p:nvPr/>
        </p:nvSpPr>
        <p:spPr bwMode="auto">
          <a:xfrm>
            <a:off x="4213225" y="1844675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4213225" y="3502025"/>
            <a:ext cx="142875" cy="719138"/>
          </a:xfrm>
          <a:prstGeom prst="downArrow">
            <a:avLst>
              <a:gd name="adj1" fmla="val 50000"/>
              <a:gd name="adj2" fmla="val 125833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1989" name="AutoShape 4"/>
          <p:cNvSpPr>
            <a:spLocks noChangeArrowheads="1"/>
          </p:cNvSpPr>
          <p:nvPr/>
        </p:nvSpPr>
        <p:spPr bwMode="auto">
          <a:xfrm rot="16260000">
            <a:off x="2556669" y="2564607"/>
            <a:ext cx="142875" cy="719137"/>
          </a:xfrm>
          <a:prstGeom prst="downArrow">
            <a:avLst>
              <a:gd name="adj1" fmla="val 50000"/>
              <a:gd name="adj2" fmla="val 12583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1990" name="Rectangle 4"/>
          <p:cNvSpPr>
            <a:spLocks noGrp="1" noChangeArrowheads="1"/>
          </p:cNvSpPr>
          <p:nvPr/>
        </p:nvSpPr>
        <p:spPr bwMode="auto">
          <a:xfrm>
            <a:off x="34925" y="5159375"/>
            <a:ext cx="918210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1600">
                <a:latin typeface="Book Antiqua" pitchFamily="18" charset="0"/>
              </a:rPr>
              <a:t>- </a:t>
            </a:r>
            <a:r>
              <a:rPr lang="en-GB" altLang="en-US" sz="1600" b="1">
                <a:latin typeface="Book Antiqua" pitchFamily="18" charset="0"/>
              </a:rPr>
              <a:t>V. brachiocephalica dextra et sinistra</a:t>
            </a:r>
            <a:r>
              <a:rPr lang="en-GB" altLang="en-US" sz="1600">
                <a:latin typeface="Book Antiqua" pitchFamily="18" charset="0"/>
              </a:rPr>
              <a:t>, </a:t>
            </a:r>
            <a:r>
              <a:rPr lang="en-US" altLang="en-US" sz="1600">
                <a:latin typeface="Book Antiqua" pitchFamily="18" charset="0"/>
              </a:rPr>
              <a:t>настају спајањем </a:t>
            </a:r>
            <a:r>
              <a:rPr lang="en-GB" altLang="en-US" sz="1600" b="1">
                <a:latin typeface="Book Antiqua" pitchFamily="18" charset="0"/>
              </a:rPr>
              <a:t>v. jugularis internae</a:t>
            </a:r>
            <a:r>
              <a:rPr lang="en-GB" altLang="en-US" sz="1600">
                <a:latin typeface="Book Antiqua" pitchFamily="18" charset="0"/>
              </a:rPr>
              <a:t> </a:t>
            </a:r>
            <a:r>
              <a:rPr lang="en-US" altLang="en-US" sz="1600">
                <a:latin typeface="Book Antiqua" pitchFamily="18" charset="0"/>
              </a:rPr>
              <a:t>и </a:t>
            </a:r>
            <a:r>
              <a:rPr lang="en-GB" altLang="en-US" sz="1600" b="1">
                <a:latin typeface="Book Antiqua" pitchFamily="18" charset="0"/>
              </a:rPr>
              <a:t>v. subclaviae</a:t>
            </a:r>
            <a:r>
              <a:rPr lang="en-US" altLang="en-US" sz="1600">
                <a:latin typeface="Book Antiqua" pitchFamily="18" charset="0"/>
              </a:rPr>
              <a:t>,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   иза одговарајућег стерноклавикуларног зглоба, где формирају венски угао (</a:t>
            </a:r>
            <a:r>
              <a:rPr lang="en-GB" altLang="en-US" sz="1600" b="1">
                <a:latin typeface="Book Antiqua" pitchFamily="18" charset="0"/>
              </a:rPr>
              <a:t>angulus venosus</a:t>
            </a:r>
            <a:r>
              <a:rPr lang="en-GB" altLang="en-US" sz="1600">
                <a:latin typeface="Book Antiqua" pitchFamily="18" charset="0"/>
              </a:rPr>
              <a:t>)</a:t>
            </a:r>
            <a:br>
              <a:rPr lang="en-GB" altLang="en-US" sz="1600">
                <a:latin typeface="Book Antiqua" pitchFamily="18" charset="0"/>
              </a:rPr>
            </a:br>
            <a:endParaRPr lang="en-GB" altLang="en-US" sz="160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1600">
                <a:latin typeface="Book Antiqua" pitchFamily="18" charset="0"/>
              </a:rPr>
              <a:t>- </a:t>
            </a:r>
            <a:r>
              <a:rPr lang="en-GB" altLang="en-US" sz="1600" u="sng">
                <a:latin typeface="Book Antiqua" pitchFamily="18" charset="0"/>
              </a:rPr>
              <a:t>V. jugularis interna</a:t>
            </a:r>
            <a:r>
              <a:rPr lang="en-GB" altLang="en-US" sz="1600">
                <a:latin typeface="Book Antiqua" pitchFamily="18" charset="0"/>
              </a:rPr>
              <a:t> </a:t>
            </a:r>
            <a:r>
              <a:rPr lang="en-US" altLang="en-US" sz="1600">
                <a:latin typeface="Book Antiqua" pitchFamily="18" charset="0"/>
              </a:rPr>
              <a:t>носи венску крв из мозга (из венских синуса лобање), главе и врата.</a:t>
            </a:r>
            <a:br>
              <a:rPr lang="en-US" altLang="en-US" sz="1600">
                <a:latin typeface="Book Antiqua" pitchFamily="18" charset="0"/>
              </a:rPr>
            </a:br>
            <a:endParaRPr lang="en-US" altLang="en-US" sz="1600">
              <a:latin typeface="Book Antiqua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- </a:t>
            </a:r>
            <a:r>
              <a:rPr lang="en-GB" altLang="en-US" sz="1600" u="sng">
                <a:latin typeface="Book Antiqua" pitchFamily="18" charset="0"/>
              </a:rPr>
              <a:t>V. subclavia</a:t>
            </a:r>
            <a:r>
              <a:rPr lang="en-GB" altLang="en-US" sz="1600">
                <a:latin typeface="Book Antiqua" pitchFamily="18" charset="0"/>
              </a:rPr>
              <a:t> </a:t>
            </a:r>
            <a:r>
              <a:rPr lang="en-US" altLang="en-US" sz="1600">
                <a:latin typeface="Book Antiqua" pitchFamily="18" charset="0"/>
              </a:rPr>
              <a:t>наставља се на </a:t>
            </a:r>
            <a:r>
              <a:rPr lang="en-GB" altLang="en-US" sz="1600">
                <a:latin typeface="Book Antiqua" pitchFamily="18" charset="0"/>
              </a:rPr>
              <a:t>v. axillaris </a:t>
            </a:r>
            <a:r>
              <a:rPr lang="en-US" altLang="en-US" sz="1600">
                <a:latin typeface="Book Antiqua" pitchFamily="18" charset="0"/>
              </a:rPr>
              <a:t>и носи венску крв из руке (из површних и дубоких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1600">
                <a:latin typeface="Book Antiqua" pitchFamily="18" charset="0"/>
              </a:rPr>
              <a:t>  вена)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6513" y="44450"/>
            <a:ext cx="1935162" cy="6524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en-US" altLang="en-US" b="1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Систем</a:t>
            </a:r>
            <a:br>
              <a:rPr lang="en-US" altLang="en-US" b="1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cavae superior</a:t>
            </a:r>
            <a:endParaRPr lang="en-US" altLang="en-US" b="1">
              <a:solidFill>
                <a:srgbClr val="0066FF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571500" y="0"/>
            <a:ext cx="8229600" cy="654050"/>
          </a:xfrm>
        </p:spPr>
        <p:txBody>
          <a:bodyPr/>
          <a:lstStyle/>
          <a:p>
            <a:r>
              <a:rPr lang="sr-Cyrl-C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СРЦЕ (</a:t>
            </a:r>
            <a:r>
              <a:rPr lang="sr-Latn-C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COR</a:t>
            </a:r>
            <a:r>
              <a:rPr lang="sr-Cyrl-C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4294967295"/>
          </p:nvPr>
        </p:nvSpPr>
        <p:spPr>
          <a:xfrm>
            <a:off x="0" y="642938"/>
            <a:ext cx="9144000" cy="62150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Положај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mediastinum medium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(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унутар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перикарда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доње половине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стернума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- 1/3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је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десно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стернума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између десног и левог плућног крила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испред аорте, једњака и грудног дела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кичменог стуба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Облик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тростране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пирамиде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или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купе</a:t>
            </a:r>
            <a:b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база је окренута позади, навише и удесно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врх је усмерен напред, наниже и улево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Димензије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попречни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пречник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8-10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цм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вертикални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– 6 - 7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цм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осовина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12 – 15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цм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Тежина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мушкарци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- 280 - 340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(~ 300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жене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- 230 - 280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(~ 250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lnSpc>
                <a:spcPct val="90000"/>
              </a:lnSpc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Капацитет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- 160 – 1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7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0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мл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– dilatatio cordis 500-700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мл</a:t>
            </a: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6148" name="Picture 5"/>
          <p:cNvPicPr>
            <a:picLocks noChangeAspect="1" noChangeArrowheads="1"/>
          </p:cNvPicPr>
          <p:nvPr/>
        </p:nvPicPr>
        <p:blipFill>
          <a:blip r:embed="rId2" cstate="print"/>
          <a:srcRect l="36435"/>
          <a:stretch>
            <a:fillRect/>
          </a:stretch>
        </p:blipFill>
        <p:spPr bwMode="auto">
          <a:xfrm>
            <a:off x="5230813" y="1000125"/>
            <a:ext cx="3913187" cy="469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435975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3338" y="3060700"/>
            <a:ext cx="9056687" cy="3744913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Tx/>
              <a:buNone/>
            </a:pPr>
            <a:r>
              <a:rPr lang="sr-Latn-CS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             	</a:t>
            </a: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ILIACA INTERNA</a:t>
            </a:r>
            <a:b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US" altLang="en-US" sz="2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</a:t>
            </a:r>
            <a:r>
              <a:rPr lang="en-GB" altLang="en-US" sz="2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2000" i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носи венску крв из зидова и органа карличне дупље</a:t>
            </a:r>
            <a:r>
              <a:rPr lang="en-US" altLang="en-US" sz="2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</a:t>
            </a: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+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</a:t>
            </a: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ILIACA EXTERNA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(носи венску крв из доњих екстремитета)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U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		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ILIACA COMMUNIS</a:t>
            </a:r>
            <a:endParaRPr lang="en-U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настаје у висини одговарајућег сакроилијачног зглоба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  <a:p>
            <a:pPr marL="533400" indent="-533400">
              <a:lnSpc>
                <a:spcPct val="80000"/>
              </a:lnSpc>
              <a:buFontTx/>
              <a:buNone/>
            </a:pPr>
            <a:endParaRPr lang="sr-Latn-C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44035" name="AutoShape 4"/>
          <p:cNvSpPr>
            <a:spLocks noChangeArrowheads="1"/>
          </p:cNvSpPr>
          <p:nvPr/>
        </p:nvSpPr>
        <p:spPr bwMode="auto">
          <a:xfrm rot="16260000">
            <a:off x="2880519" y="2693194"/>
            <a:ext cx="141287" cy="3095625"/>
          </a:xfrm>
          <a:prstGeom prst="downArrow">
            <a:avLst>
              <a:gd name="adj1" fmla="val 50000"/>
              <a:gd name="adj2" fmla="val 54775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6062663" y="4802188"/>
            <a:ext cx="142875" cy="719137"/>
          </a:xfrm>
          <a:prstGeom prst="downArrow">
            <a:avLst>
              <a:gd name="adj1" fmla="val 50000"/>
              <a:gd name="adj2" fmla="val 12583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37" name="Rectangle 2"/>
          <p:cNvSpPr>
            <a:spLocks noGrp="1" noChangeArrowheads="1"/>
          </p:cNvSpPr>
          <p:nvPr/>
        </p:nvSpPr>
        <p:spPr bwMode="auto">
          <a:xfrm>
            <a:off x="160338" y="31750"/>
            <a:ext cx="90566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PLANTARES LATERALES		VV. DORSALES PEDIS</a:t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+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PLANTARES MEDIALES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endParaRPr lang="en-GB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TIBIALES POSTERIORES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  +	</a:t>
            </a:r>
            <a:r>
              <a:rPr lang="en-GB" altLang="en-US" sz="2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TIBIALES ANTERIORES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2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US" altLang="en-US" sz="20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</a:t>
            </a:r>
            <a:r>
              <a:rPr lang="en-U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endParaRPr lang="en-US" altLang="en-US" sz="2000" i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FEMORALIS</a:t>
            </a: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POPLITEA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као при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току прима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(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као притоку прима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површну вену ноге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U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површну вену ноге</a:t>
            </a: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  v. saphena parva)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FontTx/>
              <a:buNone/>
            </a:pPr>
            <a:r>
              <a:rPr lang="en-GB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saphena magna)</a:t>
            </a:r>
            <a:endParaRPr lang="sr-Latn-CS" altLang="en-US" sz="200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44038" name="AutoShape 4"/>
          <p:cNvSpPr>
            <a:spLocks noChangeArrowheads="1"/>
          </p:cNvSpPr>
          <p:nvPr/>
        </p:nvSpPr>
        <p:spPr bwMode="auto">
          <a:xfrm>
            <a:off x="1547813" y="836613"/>
            <a:ext cx="142875" cy="409575"/>
          </a:xfrm>
          <a:prstGeom prst="downArrow">
            <a:avLst>
              <a:gd name="adj1" fmla="val 50000"/>
              <a:gd name="adj2" fmla="val 71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39" name="AutoShape 4"/>
          <p:cNvSpPr>
            <a:spLocks noChangeArrowheads="1"/>
          </p:cNvSpPr>
          <p:nvPr/>
        </p:nvSpPr>
        <p:spPr bwMode="auto">
          <a:xfrm>
            <a:off x="7051675" y="404813"/>
            <a:ext cx="142875" cy="627062"/>
          </a:xfrm>
          <a:prstGeom prst="downArrow">
            <a:avLst>
              <a:gd name="adj1" fmla="val 50000"/>
              <a:gd name="adj2" fmla="val 10972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40" name="AutoShape 4"/>
          <p:cNvSpPr>
            <a:spLocks noChangeArrowheads="1"/>
          </p:cNvSpPr>
          <p:nvPr/>
        </p:nvSpPr>
        <p:spPr bwMode="auto">
          <a:xfrm>
            <a:off x="4395788" y="1552575"/>
            <a:ext cx="142875" cy="627063"/>
          </a:xfrm>
          <a:prstGeom prst="downArrow">
            <a:avLst>
              <a:gd name="adj1" fmla="val 50000"/>
              <a:gd name="adj2" fmla="val 10972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41" name="AutoShape 4"/>
          <p:cNvSpPr>
            <a:spLocks noChangeArrowheads="1"/>
          </p:cNvSpPr>
          <p:nvPr/>
        </p:nvSpPr>
        <p:spPr bwMode="auto">
          <a:xfrm rot="5340000">
            <a:off x="2915444" y="1562894"/>
            <a:ext cx="142875" cy="1439863"/>
          </a:xfrm>
          <a:prstGeom prst="downArrow">
            <a:avLst>
              <a:gd name="adj1" fmla="val 50000"/>
              <a:gd name="adj2" fmla="val 25194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42" name="AutoShape 4"/>
          <p:cNvSpPr>
            <a:spLocks noChangeArrowheads="1"/>
          </p:cNvSpPr>
          <p:nvPr/>
        </p:nvSpPr>
        <p:spPr bwMode="auto">
          <a:xfrm>
            <a:off x="1260475" y="2492375"/>
            <a:ext cx="142875" cy="1762125"/>
          </a:xfrm>
          <a:prstGeom prst="downArrow">
            <a:avLst>
              <a:gd name="adj1" fmla="val 50000"/>
              <a:gd name="adj2" fmla="val 30833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36513" y="5570538"/>
            <a:ext cx="1858962" cy="6508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bevel/>
            <a:headEnd/>
            <a:tailEnd/>
          </a:ln>
          <a:effectLst/>
        </p:spPr>
        <p:txBody>
          <a:bodyPr wrap="none" lIns="90170" tIns="46990" rIns="90170" bIns="46990">
            <a:spAutoFit/>
          </a:bodyPr>
          <a:lstStyle/>
          <a:p>
            <a:r>
              <a:rPr lang="en-US" altLang="en-US" b="1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Систем</a:t>
            </a:r>
            <a:br>
              <a:rPr lang="en-US" altLang="en-US" b="1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b="1">
                <a:solidFill>
                  <a:srgbClr val="0066FF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cavae inferior</a:t>
            </a:r>
            <a:endParaRPr lang="en-US" altLang="en-US" b="1">
              <a:solidFill>
                <a:srgbClr val="0066FF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038" y="117475"/>
            <a:ext cx="9063037" cy="6692900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Tx/>
              <a:buNone/>
            </a:pPr>
            <a:r>
              <a:rPr lang="sr-Latn-CS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sr-Latn-CS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</a:t>
            </a: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V. ILIACA COMMUNIS DEXTRA</a:t>
            </a:r>
            <a:endParaRPr lang="en-US" altLang="en-US" sz="24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+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V. ILIACA COMMUNIS SINISTRA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(носе венску крв из карлице и доњих екстремитета)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Latn-CS" altLang="en-US" sz="2000" b="1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2000" b="1" u="sng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Притоке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20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HEPATICAE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RENALES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V. CAVA INFERIOR</a:t>
            </a:r>
            <a:endParaRPr lang="en-U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VV. TESTICULARES /  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</a:t>
            </a:r>
            <a:r>
              <a:rPr lang="sr-Latn-C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US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настаје у висини 5. лумбалног пршљена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OVARICAE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V. SUPRARENALIS DEXTRA</a:t>
            </a:r>
            <a:endParaRPr lang="sr-Latn-CS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VV. LUMBALES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PHRENICAE</a:t>
            </a:r>
            <a:r>
              <a:rPr lang="en-GB" altLang="en-US" sz="2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  <a:r>
              <a:rPr lang="en-U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пролази кроз ретроперитонеални простор абдомена</a:t>
            </a:r>
            <a:r>
              <a:rPr lang="sr-Latn-C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en-GB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INFERIORES</a:t>
            </a:r>
            <a:r>
              <a:rPr lang="en-US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пролази кроз </a:t>
            </a:r>
            <a:r>
              <a:rPr lang="en-GB" altLang="en-US" sz="18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foramen v. cavae diaphragmae</a:t>
            </a:r>
            <a:endParaRPr lang="sr-Latn-CS" altLang="en-US" sz="1800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endParaRPr lang="en-GB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десна преткомора срца</a:t>
            </a:r>
          </a:p>
          <a:p>
            <a:pPr marL="533400" indent="-533400">
              <a:lnSpc>
                <a:spcPct val="90000"/>
              </a:lnSpc>
              <a:buFontTx/>
              <a:buNone/>
            </a:pP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</a:t>
            </a:r>
            <a:r>
              <a:rPr lang="sr-Latn-C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US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доњи зид</a:t>
            </a:r>
            <a:r>
              <a:rPr lang="sr-Latn-CS" altLang="en-US" sz="2000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</p:txBody>
      </p:sp>
      <p:sp>
        <p:nvSpPr>
          <p:cNvPr id="45059" name="AutoShape 4"/>
          <p:cNvSpPr>
            <a:spLocks noChangeArrowheads="1"/>
          </p:cNvSpPr>
          <p:nvPr/>
        </p:nvSpPr>
        <p:spPr bwMode="auto">
          <a:xfrm>
            <a:off x="4213225" y="1844675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auto">
          <a:xfrm>
            <a:off x="4213225" y="3502025"/>
            <a:ext cx="142875" cy="719138"/>
          </a:xfrm>
          <a:prstGeom prst="downArrow">
            <a:avLst>
              <a:gd name="adj1" fmla="val 50000"/>
              <a:gd name="adj2" fmla="val 125833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5061" name="AutoShape 4"/>
          <p:cNvSpPr>
            <a:spLocks noChangeArrowheads="1"/>
          </p:cNvSpPr>
          <p:nvPr/>
        </p:nvSpPr>
        <p:spPr bwMode="auto">
          <a:xfrm>
            <a:off x="4197350" y="4870450"/>
            <a:ext cx="142875" cy="627063"/>
          </a:xfrm>
          <a:prstGeom prst="downArrow">
            <a:avLst>
              <a:gd name="adj1" fmla="val 50000"/>
              <a:gd name="adj2" fmla="val 109722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  <p:sp>
        <p:nvSpPr>
          <p:cNvPr id="45062" name="AutoShape 4"/>
          <p:cNvSpPr>
            <a:spLocks noChangeArrowheads="1"/>
          </p:cNvSpPr>
          <p:nvPr/>
        </p:nvSpPr>
        <p:spPr bwMode="auto">
          <a:xfrm rot="16260000">
            <a:off x="3059907" y="2420144"/>
            <a:ext cx="141287" cy="720725"/>
          </a:xfrm>
          <a:prstGeom prst="downArrow">
            <a:avLst>
              <a:gd name="adj1" fmla="val 50000"/>
              <a:gd name="adj2" fmla="val 12752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sr-Latn-CS" alt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0325"/>
            <a:ext cx="8229600" cy="63182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Систем </a:t>
            </a:r>
            <a:r>
              <a:rPr lang="en-GB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v. portae</a:t>
            </a:r>
          </a:p>
        </p:txBody>
      </p:sp>
      <p:sp>
        <p:nvSpPr>
          <p:cNvPr id="46083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623888"/>
            <a:ext cx="8997950" cy="55435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GB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</a:t>
            </a:r>
            <a:r>
              <a:rPr lang="en-GB" altLang="en-US" sz="1800">
                <a:latin typeface="Book Antiqua" pitchFamily="18" charset="0"/>
              </a:rPr>
              <a:t>- </a:t>
            </a:r>
            <a:r>
              <a:rPr lang="en-GB" altLang="en-US" sz="1800" b="1">
                <a:latin typeface="Book Antiqua" pitchFamily="18" charset="0"/>
              </a:rPr>
              <a:t>V. portae</a:t>
            </a:r>
            <a:r>
              <a:rPr lang="en-GB" altLang="en-US" sz="1800">
                <a:latin typeface="Book Antiqua" pitchFamily="18" charset="0"/>
              </a:rPr>
              <a:t> </a:t>
            </a:r>
            <a:r>
              <a:rPr lang="en-US" altLang="en-US" sz="1800">
                <a:latin typeface="Book Antiqua" pitchFamily="18" charset="0"/>
              </a:rPr>
              <a:t>представља функционални крвни суд јетре.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- Доноси до  јетре венску крв из гастроинтестиналног тракта, са хранљивим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   материјама, које се метаболишу у јетри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* Настаје иза главе панкреаса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* Почетне гране:</a:t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</a:rPr>
            </a:br>
            <a:r>
              <a:rPr lang="en-US" altLang="en-US" sz="1800">
                <a:latin typeface="Book Antiqua" pitchFamily="18" charset="0"/>
              </a:rPr>
              <a:t>1) </a:t>
            </a:r>
            <a:r>
              <a:rPr lang="en-GB" altLang="en-US" sz="1800" b="1">
                <a:latin typeface="Book Antiqua" pitchFamily="18" charset="0"/>
              </a:rPr>
              <a:t>v. mesenterica superior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</a:rPr>
              <a:t>		- </a:t>
            </a:r>
            <a:r>
              <a:rPr lang="en-US" altLang="en-US" sz="1800">
                <a:latin typeface="Book Antiqua" pitchFamily="18" charset="0"/>
              </a:rPr>
              <a:t>носи венску крв из дела желуца,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             дела панкреаса, танког црева и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	  десне половине дебелог црева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2)</a:t>
            </a:r>
            <a:r>
              <a:rPr lang="en-US" altLang="en-US" sz="1800" b="1">
                <a:latin typeface="Book Antiqua" pitchFamily="18" charset="0"/>
              </a:rPr>
              <a:t> </a:t>
            </a:r>
            <a:r>
              <a:rPr lang="en-GB" altLang="en-US" sz="1800" b="1">
                <a:latin typeface="Book Antiqua" pitchFamily="18" charset="0"/>
              </a:rPr>
              <a:t>v. mesenterica inferior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</a:rPr>
              <a:t>		- </a:t>
            </a:r>
            <a:r>
              <a:rPr lang="en-US" altLang="en-US" sz="1800">
                <a:latin typeface="Book Antiqua" pitchFamily="18" charset="0"/>
              </a:rPr>
              <a:t>носи венску крв из леве половине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             дебелог црева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3) </a:t>
            </a:r>
            <a:r>
              <a:rPr lang="en-GB" altLang="en-US" sz="1800" b="1">
                <a:latin typeface="Book Antiqua" pitchFamily="18" charset="0"/>
              </a:rPr>
              <a:t>v. splenica </a:t>
            </a:r>
            <a:r>
              <a:rPr lang="en-US" altLang="en-US" sz="1800" b="1">
                <a:latin typeface="Book Antiqua" pitchFamily="18" charset="0"/>
              </a:rPr>
              <a:t>(</a:t>
            </a:r>
            <a:r>
              <a:rPr lang="en-GB" altLang="en-US" sz="1800" b="1">
                <a:latin typeface="Book Antiqua" pitchFamily="18" charset="0"/>
              </a:rPr>
              <a:t>lienalis</a:t>
            </a:r>
            <a:r>
              <a:rPr lang="en-US" altLang="en-US" sz="1800" b="1">
                <a:latin typeface="Book Antiqua" pitchFamily="18" charset="0"/>
              </a:rPr>
              <a:t>)</a:t>
            </a:r>
            <a:endParaRPr lang="en-GB" altLang="en-US" sz="1800" b="1">
              <a:latin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</a:rPr>
              <a:t>		- </a:t>
            </a:r>
            <a:r>
              <a:rPr lang="en-US" altLang="en-US" sz="1800">
                <a:latin typeface="Book Antiqua" pitchFamily="18" charset="0"/>
              </a:rPr>
              <a:t>носи венску крв из дела желуца,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             дела панкреаса и слезине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endParaRPr lang="en-US" altLang="en-US" sz="1700">
              <a:latin typeface="Book Antiqua" pitchFamily="18" charset="0"/>
            </a:endParaRPr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2" cstate="print"/>
          <a:srcRect l="7788" r="37869" b="37993"/>
          <a:stretch>
            <a:fillRect/>
          </a:stretch>
        </p:blipFill>
        <p:spPr bwMode="auto">
          <a:xfrm>
            <a:off x="5434013" y="2352675"/>
            <a:ext cx="3709987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0325"/>
            <a:ext cx="8229600" cy="63182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Лимфни систем</a:t>
            </a:r>
          </a:p>
        </p:txBody>
      </p:sp>
      <p:sp>
        <p:nvSpPr>
          <p:cNvPr id="4710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623888"/>
            <a:ext cx="8997950" cy="611822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GB" altLang="en-US" sz="20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</a:rPr>
              <a:t>* </a:t>
            </a:r>
            <a:r>
              <a:rPr lang="en-US" altLang="en-US" sz="1800" b="1">
                <a:latin typeface="Book Antiqua" pitchFamily="18" charset="0"/>
              </a:rPr>
              <a:t>Лимфни судови</a:t>
            </a:r>
            <a:r>
              <a:rPr lang="en-US" altLang="en-US" sz="1800">
                <a:latin typeface="Book Antiqua" pitchFamily="18" charset="0"/>
              </a:rPr>
              <a:t> (</a:t>
            </a:r>
            <a:r>
              <a:rPr lang="en-GB" altLang="en-US" sz="1800" b="1">
                <a:latin typeface="Book Antiqua" pitchFamily="18" charset="0"/>
              </a:rPr>
              <a:t>vasa lymphatica</a:t>
            </a:r>
            <a:r>
              <a:rPr lang="en-GB" altLang="en-US" sz="1800">
                <a:latin typeface="Book Antiqua" pitchFamily="18" charset="0"/>
              </a:rPr>
              <a:t>) </a:t>
            </a:r>
            <a:r>
              <a:rPr lang="en-US" altLang="en-US" sz="1800">
                <a:latin typeface="Book Antiqua" pitchFamily="18" charset="0"/>
              </a:rPr>
              <a:t>носе лимфу (екстрацелуларну течност)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</a:rPr>
              <a:t>  - </a:t>
            </a:r>
            <a:r>
              <a:rPr lang="en-US" altLang="en-US" sz="1800">
                <a:latin typeface="Book Antiqua" pitchFamily="18" charset="0"/>
              </a:rPr>
              <a:t>Настају из лимфних капилара (</a:t>
            </a:r>
            <a:r>
              <a:rPr lang="en-GB" altLang="en-US" sz="1800">
                <a:latin typeface="Book Antiqua" pitchFamily="18" charset="0"/>
              </a:rPr>
              <a:t>vasa lymphocapillaria), </a:t>
            </a:r>
            <a:r>
              <a:rPr lang="en-US" altLang="en-US" sz="1800">
                <a:latin typeface="Book Antiqua" pitchFamily="18" charset="0"/>
              </a:rPr>
              <a:t>местимично пролазе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кроз лимфне чворове (</a:t>
            </a:r>
            <a:r>
              <a:rPr lang="en-GB" altLang="en-US" sz="1800">
                <a:latin typeface="Book Antiqua" pitchFamily="18" charset="0"/>
              </a:rPr>
              <a:t>nodi lymphoidei).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en-US" sz="180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</a:rPr>
              <a:t>  - </a:t>
            </a:r>
            <a:r>
              <a:rPr lang="en-US" altLang="en-US" sz="1800">
                <a:latin typeface="Book Antiqua" pitchFamily="18" charset="0"/>
              </a:rPr>
              <a:t>Уливају се у сабирна лимфна стабла која отичу у венскуциркулацију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* Сабирна лимфна стабла: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1) грудни лимфни канал (</a:t>
            </a:r>
            <a:r>
              <a:rPr lang="en-GB" altLang="en-US" sz="1800" b="1">
                <a:latin typeface="Book Antiqua" pitchFamily="18" charset="0"/>
              </a:rPr>
              <a:t>ductus thoracicus</a:t>
            </a:r>
            <a:r>
              <a:rPr lang="en-US" altLang="en-US" sz="1800">
                <a:latin typeface="Book Antiqua" pitchFamily="18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	- настаје испод дијафрагме, улази у грудну дупљу, а из ње у врат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	- спроводи у венски крвоток више од 3/4 укупне количине лимфе из: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               доњих екстремитета, дела трупа испод дијафрагме, леве половине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	   грудног коша, леве руке и леве половине главе и врата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</a:rPr>
              <a:t>		- улива се у леви венски угао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</a:rPr>
              <a:t>	2) </a:t>
            </a:r>
            <a:r>
              <a:rPr lang="en-US" altLang="en-US" sz="1800">
                <a:latin typeface="Book Antiqua" pitchFamily="18" charset="0"/>
              </a:rPr>
              <a:t>десни лимфни канал </a:t>
            </a:r>
            <a:r>
              <a:rPr lang="en-GB" altLang="en-US" sz="1800">
                <a:latin typeface="Book Antiqua" pitchFamily="18" charset="0"/>
              </a:rPr>
              <a:t>(</a:t>
            </a:r>
            <a:r>
              <a:rPr lang="en-GB" altLang="en-US" sz="1800" b="1">
                <a:latin typeface="Book Antiqua" pitchFamily="18" charset="0"/>
              </a:rPr>
              <a:t>ductus lymphaticus dexter</a:t>
            </a:r>
            <a:r>
              <a:rPr lang="en-GB" altLang="en-US" sz="1800">
                <a:latin typeface="Book Antiqua" pitchFamily="18" charset="0"/>
              </a:rPr>
              <a:t>)</a:t>
            </a: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/>
            </a:r>
            <a:b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</a:br>
            <a:r>
              <a:rPr lang="en-GB" altLang="en-US" sz="2000" b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	</a:t>
            </a:r>
            <a:r>
              <a:rPr lang="en-US" altLang="en-US" sz="1700">
                <a:latin typeface="Book Antiqua" pitchFamily="18" charset="0"/>
              </a:rPr>
              <a:t>- спроводи у венски крвоток лимфу из десне половине грудног коша,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700">
                <a:latin typeface="Book Antiqua" pitchFamily="18" charset="0"/>
              </a:rPr>
              <a:t>                   десне руке и десне половине гла ве и врата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700">
                <a:latin typeface="Book Antiqua" pitchFamily="18" charset="0"/>
              </a:rPr>
              <a:t>		- улива се у десни венски угао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7100" y="836613"/>
            <a:ext cx="4029075" cy="5370512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0325"/>
            <a:ext cx="8229600" cy="63182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Лимфни систем</a:t>
            </a:r>
            <a:endParaRPr lang="en-US" altLang="en-US"/>
          </a:p>
        </p:txBody>
      </p:sp>
      <p:sp>
        <p:nvSpPr>
          <p:cNvPr id="4915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623888"/>
            <a:ext cx="8997950" cy="6118225"/>
          </a:xfrm>
        </p:spPr>
        <p:txBody>
          <a:bodyPr/>
          <a:lstStyle/>
          <a:p>
            <a:pPr>
              <a:buFontTx/>
              <a:buNone/>
            </a:pPr>
            <a:endParaRPr lang="en-GB" altLang="en-US" sz="18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</a:rPr>
              <a:t>* </a:t>
            </a:r>
            <a:r>
              <a:rPr lang="en-US" altLang="en-US" sz="1800" b="1">
                <a:latin typeface="Book Antiqua" pitchFamily="18" charset="0"/>
              </a:rPr>
              <a:t>Лимфни фоликули </a:t>
            </a:r>
            <a:r>
              <a:rPr lang="en-US" altLang="en-US" sz="1800">
                <a:latin typeface="Book Antiqua" pitchFamily="18" charset="0"/>
              </a:rPr>
              <a:t>(</a:t>
            </a:r>
            <a:r>
              <a:rPr lang="en-GB" altLang="en-US" sz="1800" b="1">
                <a:latin typeface="Book Antiqua" pitchFamily="18" charset="0"/>
              </a:rPr>
              <a:t>folliculi lymphoidei</a:t>
            </a:r>
            <a:r>
              <a:rPr lang="en-GB" altLang="en-US" sz="1800">
                <a:latin typeface="Book Antiqua" pitchFamily="18" charset="0"/>
              </a:rPr>
              <a:t>)</a:t>
            </a: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</a:rPr>
              <a:t>  - </a:t>
            </a:r>
            <a:r>
              <a:rPr lang="en-US" altLang="en-US" sz="1800">
                <a:latin typeface="Book Antiqua" pitchFamily="18" charset="0"/>
              </a:rPr>
              <a:t>Налазе се у слузници и подслузници респираторног, дигестивног и 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урогениталног система, које штите од продора микроорганизама</a:t>
            </a:r>
          </a:p>
          <a:p>
            <a:pPr>
              <a:buFontTx/>
              <a:buNone/>
            </a:pPr>
            <a:endParaRPr lang="en-GB" altLang="en-US" sz="1800">
              <a:latin typeface="Book Antiqua" pitchFamily="18" charset="0"/>
            </a:endParaRPr>
          </a:p>
          <a:p>
            <a:pPr>
              <a:buFontTx/>
              <a:buNone/>
            </a:pPr>
            <a:endParaRPr lang="en-GB" altLang="en-US" sz="180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</a:rPr>
              <a:t>* </a:t>
            </a:r>
            <a:r>
              <a:rPr lang="en-US" altLang="en-US" sz="1800" b="1">
                <a:latin typeface="Book Antiqua" pitchFamily="18" charset="0"/>
              </a:rPr>
              <a:t>Лимфатични органи</a:t>
            </a: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</a:rPr>
              <a:t>  - </a:t>
            </a:r>
            <a:r>
              <a:rPr lang="en-US" altLang="en-US" sz="1800">
                <a:latin typeface="Book Antiqua" pitchFamily="18" charset="0"/>
              </a:rPr>
              <a:t>Лимфни чворови, крајници, грудна жлезда, слезина</a:t>
            </a:r>
          </a:p>
          <a:p>
            <a:pPr>
              <a:buFontTx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</a:rPr>
              <a:t>* </a:t>
            </a:r>
            <a:r>
              <a:rPr lang="en-US" altLang="en-US" sz="1800" b="1">
                <a:latin typeface="Book Antiqua" pitchFamily="18" charset="0"/>
              </a:rPr>
              <a:t>Лимфни чворови </a:t>
            </a:r>
            <a:r>
              <a:rPr lang="en-US" altLang="en-US" sz="1800">
                <a:latin typeface="Book Antiqua" pitchFamily="18" charset="0"/>
              </a:rPr>
              <a:t>(</a:t>
            </a:r>
            <a:r>
              <a:rPr lang="en-GB" altLang="en-US" sz="1800" b="1">
                <a:latin typeface="Book Antiqua" pitchFamily="18" charset="0"/>
              </a:rPr>
              <a:t>nodi lymphoidei</a:t>
            </a:r>
            <a:r>
              <a:rPr lang="en-GB" altLang="en-US" sz="1800">
                <a:latin typeface="Book Antiqua" pitchFamily="18" charset="0"/>
              </a:rPr>
              <a:t>)</a:t>
            </a: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</a:rPr>
              <a:t>  - </a:t>
            </a:r>
            <a:r>
              <a:rPr lang="en-US" altLang="en-US" sz="1800">
                <a:latin typeface="Book Antiqua" pitchFamily="18" charset="0"/>
              </a:rPr>
              <a:t>Распоређени дуж лимфотока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- Представљају баријере кроз које протиче лимфа, које спречавају ширење 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  микроорганизама и расејавање (метастазирање) малигних ћелија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60325"/>
            <a:ext cx="8229600" cy="63182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Лимфни систем</a:t>
            </a:r>
            <a:endParaRPr lang="en-US" altLang="en-US"/>
          </a:p>
        </p:txBody>
      </p:sp>
      <p:sp>
        <p:nvSpPr>
          <p:cNvPr id="5017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" y="623888"/>
            <a:ext cx="8997950" cy="6118225"/>
          </a:xfrm>
        </p:spPr>
        <p:txBody>
          <a:bodyPr/>
          <a:lstStyle/>
          <a:p>
            <a:pPr>
              <a:buFontTx/>
              <a:buNone/>
            </a:pPr>
            <a:endParaRPr lang="en-GB" altLang="en-US" sz="1800" b="1"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</a:rPr>
              <a:t>* </a:t>
            </a:r>
            <a:r>
              <a:rPr lang="en-US" altLang="en-US" sz="1800" b="1">
                <a:latin typeface="Book Antiqua" pitchFamily="18" charset="0"/>
              </a:rPr>
              <a:t>Крајници </a:t>
            </a:r>
            <a:r>
              <a:rPr lang="en-US" altLang="en-US" sz="1800">
                <a:latin typeface="Book Antiqua" pitchFamily="18" charset="0"/>
              </a:rPr>
              <a:t>(</a:t>
            </a:r>
            <a:r>
              <a:rPr lang="en-GB" altLang="en-US" sz="1800" b="1">
                <a:latin typeface="Book Antiqua" pitchFamily="18" charset="0"/>
              </a:rPr>
              <a:t>tonsillae</a:t>
            </a:r>
            <a:r>
              <a:rPr lang="en-GB" altLang="en-US" sz="1800">
                <a:latin typeface="Book Antiqua" pitchFamily="18" charset="0"/>
              </a:rPr>
              <a:t>)</a:t>
            </a:r>
          </a:p>
          <a:p>
            <a:pPr>
              <a:buFontTx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60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endParaRPr lang="en-GB" altLang="en-US" sz="1800">
              <a:latin typeface="Book Antiqua" pitchFamily="18" charset="0"/>
            </a:endParaRPr>
          </a:p>
          <a:p>
            <a:pPr>
              <a:buFontTx/>
              <a:buNone/>
            </a:pPr>
            <a:endParaRPr lang="en-GB" altLang="en-US" sz="1800">
              <a:latin typeface="Book Antiqua" pitchFamily="18" charset="0"/>
            </a:endParaRPr>
          </a:p>
          <a:p>
            <a:pPr>
              <a:buFontTx/>
              <a:buNone/>
            </a:pPr>
            <a:endParaRPr lang="en-US" altLang="en-US" sz="1800">
              <a:latin typeface="Book Antiqua" pitchFamily="18" charset="0"/>
            </a:endParaRPr>
          </a:p>
          <a:p>
            <a:pPr>
              <a:buFontTx/>
              <a:buNone/>
            </a:pPr>
            <a:r>
              <a:rPr lang="en-GB" altLang="en-US" sz="1800">
                <a:latin typeface="Book Antiqua" pitchFamily="18" charset="0"/>
              </a:rPr>
              <a:t>*</a:t>
            </a:r>
            <a:r>
              <a:rPr lang="en-US" altLang="en-US" sz="1800" b="1">
                <a:latin typeface="Book Antiqua" pitchFamily="18" charset="0"/>
              </a:rPr>
              <a:t> Грудна жлезда</a:t>
            </a:r>
            <a:r>
              <a:rPr lang="en-GB" altLang="en-US" sz="1800" b="1">
                <a:latin typeface="Book Antiqua" pitchFamily="18" charset="0"/>
              </a:rPr>
              <a:t> (thymus)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- налази се у горњем медијастинуму, иза грудне кости, а испред перикарда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- максимална величина у пубертету, а потом атрофише</a:t>
            </a:r>
          </a:p>
          <a:p>
            <a:pPr>
              <a:buFontTx/>
              <a:buNone/>
            </a:pPr>
            <a:r>
              <a:rPr lang="en-US" altLang="en-US" sz="1800">
                <a:latin typeface="Book Antiqua" pitchFamily="18" charset="0"/>
              </a:rPr>
              <a:t>  - завршна диференцијација Т лимфоцита</a:t>
            </a:r>
          </a:p>
          <a:p>
            <a:pPr>
              <a:buFontTx/>
              <a:buNone/>
            </a:pPr>
            <a:endParaRPr lang="en-US" altLang="en-US" sz="1800">
              <a:latin typeface="Book Antiqua" pitchFamily="18" charset="0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23850" y="1489075"/>
            <a:ext cx="4071938" cy="1477963"/>
          </a:xfrm>
          <a:prstGeom prst="rect">
            <a:avLst/>
          </a:prstGeom>
          <a:solidFill>
            <a:srgbClr val="F4DADA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en-US" b="1">
                <a:latin typeface="Book Antiqua" pitchFamily="18" charset="0"/>
              </a:rPr>
              <a:t>Waldeyer-o</a:t>
            </a:r>
            <a:r>
              <a:rPr lang="sr-Cyrl-CS" altLang="en-US" b="1">
                <a:latin typeface="Book Antiqua" pitchFamily="18" charset="0"/>
              </a:rPr>
              <a:t>в</a:t>
            </a:r>
            <a:r>
              <a:rPr lang="en-US" altLang="en-US" b="1">
                <a:latin typeface="Book Antiqua" pitchFamily="18" charset="0"/>
              </a:rPr>
              <a:t> </a:t>
            </a:r>
            <a:r>
              <a:rPr lang="sr-Cyrl-CS" altLang="en-US" b="1">
                <a:latin typeface="Book Antiqua" pitchFamily="18" charset="0"/>
              </a:rPr>
              <a:t>лимфатични прстен</a:t>
            </a:r>
            <a:r>
              <a:rPr lang="en-US" altLang="en-US" b="1">
                <a:latin typeface="Book Antiqua" pitchFamily="18" charset="0"/>
              </a:rPr>
              <a:t>: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- tonsilla pharyngea (1)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- tonsillae tubariae  (2)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- tonsillae palatinae (2)</a:t>
            </a:r>
            <a:br>
              <a:rPr lang="en-US" altLang="en-US" b="1">
                <a:latin typeface="Book Antiqua" pitchFamily="18" charset="0"/>
              </a:rPr>
            </a:br>
            <a:r>
              <a:rPr lang="en-US" altLang="en-US" b="1">
                <a:latin typeface="Book Antiqua" pitchFamily="18" charset="0"/>
              </a:rPr>
              <a:t>- tonsila lingualis (1)</a:t>
            </a:r>
            <a:endParaRPr lang="en-US" altLang="en-US">
              <a:latin typeface="Verdana" pitchFamily="34" charset="0"/>
            </a:endParaRPr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2" cstate="print"/>
          <a:srcRect l="32227" t="29062" r="32031" b="30624"/>
          <a:stretch>
            <a:fillRect/>
          </a:stretch>
        </p:blipFill>
        <p:spPr bwMode="auto">
          <a:xfrm>
            <a:off x="4787900" y="620713"/>
            <a:ext cx="4357688" cy="3071812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50182" name="Picture 2" descr="gr"/>
          <p:cNvPicPr>
            <a:picLocks noChangeAspect="1" noChangeArrowheads="1"/>
          </p:cNvPicPr>
          <p:nvPr/>
        </p:nvPicPr>
        <p:blipFill>
          <a:blip r:embed="rId3" cstate="print"/>
          <a:srcRect b="3499"/>
          <a:stretch>
            <a:fillRect/>
          </a:stretch>
        </p:blipFill>
        <p:spPr bwMode="auto">
          <a:xfrm>
            <a:off x="6300788" y="3860800"/>
            <a:ext cx="2820987" cy="297656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 l="7603" t="8858" r="39345" b="37993"/>
          <a:stretch>
            <a:fillRect/>
          </a:stretch>
        </p:blipFill>
        <p:spPr bwMode="auto">
          <a:xfrm>
            <a:off x="3971925" y="2060575"/>
            <a:ext cx="51720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TextBox 4"/>
          <p:cNvSpPr txBox="1">
            <a:spLocks noChangeArrowheads="1"/>
          </p:cNvSpPr>
          <p:nvPr/>
        </p:nvSpPr>
        <p:spPr bwMode="auto">
          <a:xfrm>
            <a:off x="2143125" y="357188"/>
            <a:ext cx="4560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СЛЕЗИНА</a:t>
            </a:r>
            <a:r>
              <a:rPr lang="sr-Latn-CS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(SPLEN, LIEN)</a:t>
            </a:r>
          </a:p>
        </p:txBody>
      </p:sp>
      <p:pic>
        <p:nvPicPr>
          <p:cNvPr id="51204" name="TextBox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09663"/>
            <a:ext cx="4887913" cy="574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1205" name="Straight Arrow Connector 5"/>
          <p:cNvCxnSpPr>
            <a:cxnSpLocks noChangeShapeType="1"/>
          </p:cNvCxnSpPr>
          <p:nvPr/>
        </p:nvCxnSpPr>
        <p:spPr bwMode="auto">
          <a:xfrm rot="5400000">
            <a:off x="429419" y="2285206"/>
            <a:ext cx="285750" cy="1588"/>
          </a:xfrm>
          <a:prstGeom prst="straightConnector1">
            <a:avLst/>
          </a:prstGeom>
          <a:noFill/>
          <a:ln w="25400" cmpd="sng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>
            <a:lum bright="-12000" contrast="24000"/>
          </a:blip>
          <a:srcRect l="7603" t="8858" r="39345" b="37993"/>
          <a:stretch>
            <a:fillRect/>
          </a:stretch>
        </p:blipFill>
        <p:spPr bwMode="auto">
          <a:xfrm>
            <a:off x="3786188" y="1928813"/>
            <a:ext cx="517525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TextBox 4"/>
          <p:cNvSpPr txBox="1">
            <a:spLocks noChangeArrowheads="1"/>
          </p:cNvSpPr>
          <p:nvPr/>
        </p:nvSpPr>
        <p:spPr bwMode="auto">
          <a:xfrm>
            <a:off x="2143125" y="357188"/>
            <a:ext cx="45608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СЛЕЗИНА</a:t>
            </a:r>
            <a:r>
              <a:rPr lang="sr-Latn-CS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(SPLEN, LIEN)</a:t>
            </a:r>
          </a:p>
        </p:txBody>
      </p:sp>
      <p:pic>
        <p:nvPicPr>
          <p:cNvPr id="52228" name="TextBox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2075" y="1023938"/>
            <a:ext cx="4030663" cy="399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2229" name="Straight Arrow Connector 5"/>
          <p:cNvCxnSpPr>
            <a:cxnSpLocks noChangeShapeType="1"/>
          </p:cNvCxnSpPr>
          <p:nvPr/>
        </p:nvCxnSpPr>
        <p:spPr bwMode="auto">
          <a:xfrm rot="5400000">
            <a:off x="429419" y="2285206"/>
            <a:ext cx="285750" cy="1588"/>
          </a:xfrm>
          <a:prstGeom prst="straightConnector1">
            <a:avLst/>
          </a:prstGeom>
          <a:noFill/>
          <a:ln w="25400" cmpd="sng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2230" name="TextBox 6"/>
          <p:cNvSpPr txBox="1">
            <a:spLocks noChangeArrowheads="1"/>
          </p:cNvSpPr>
          <p:nvPr/>
        </p:nvSpPr>
        <p:spPr bwMode="auto">
          <a:xfrm>
            <a:off x="0" y="4357688"/>
            <a:ext cx="509905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2000" b="1"/>
              <a:t>Димензије</a:t>
            </a:r>
            <a:r>
              <a:rPr lang="sr-Latn-CS" altLang="en-US" sz="2000" b="1"/>
              <a:t>:</a:t>
            </a:r>
          </a:p>
          <a:p>
            <a:pPr>
              <a:buFont typeface="Arial" pitchFamily="34" charset="0"/>
              <a:buChar char="-"/>
            </a:pPr>
            <a:r>
              <a:rPr lang="sr-Cyrl-CS" altLang="en-US" sz="2000"/>
              <a:t>тежина</a:t>
            </a:r>
            <a:r>
              <a:rPr lang="sr-Latn-CS" altLang="en-US" sz="2000"/>
              <a:t>: 150 </a:t>
            </a:r>
            <a:r>
              <a:rPr lang="sr-Cyrl-CS" altLang="en-US" sz="2000"/>
              <a:t>гр</a:t>
            </a:r>
            <a:r>
              <a:rPr lang="sr-Latn-CS" altLang="en-US" sz="2000"/>
              <a:t/>
            </a:r>
            <a:br>
              <a:rPr lang="sr-Latn-CS" altLang="en-US" sz="2000"/>
            </a:br>
            <a:r>
              <a:rPr lang="sr-Latn-CS" altLang="en-US" sz="2000"/>
              <a:t>- </a:t>
            </a:r>
            <a:r>
              <a:rPr lang="sr-Cyrl-CS" altLang="en-US" sz="2000"/>
              <a:t>дужина</a:t>
            </a:r>
            <a:r>
              <a:rPr lang="sr-Latn-CS" altLang="en-US" sz="2000"/>
              <a:t>: 12 </a:t>
            </a:r>
            <a:r>
              <a:rPr lang="sr-Cyrl-CS" altLang="en-US" sz="2000"/>
              <a:t>цм</a:t>
            </a:r>
            <a:r>
              <a:rPr lang="sr-Latn-CS" altLang="en-US" sz="2000"/>
              <a:t/>
            </a:r>
            <a:br>
              <a:rPr lang="sr-Latn-CS" altLang="en-US" sz="2000"/>
            </a:br>
            <a:r>
              <a:rPr lang="sr-Latn-CS" altLang="en-US" sz="2000"/>
              <a:t>- </a:t>
            </a:r>
            <a:r>
              <a:rPr lang="sr-Cyrl-CS" altLang="en-US" sz="2000"/>
              <a:t>ширина</a:t>
            </a:r>
            <a:r>
              <a:rPr lang="sr-Latn-CS" altLang="en-US" sz="2000"/>
              <a:t>: 7 </a:t>
            </a:r>
            <a:r>
              <a:rPr lang="sr-Cyrl-CS" altLang="en-US" sz="2000"/>
              <a:t>цм</a:t>
            </a:r>
            <a:r>
              <a:rPr lang="sr-Latn-CS" altLang="en-US" sz="2000"/>
              <a:t/>
            </a:r>
            <a:br>
              <a:rPr lang="sr-Latn-CS" altLang="en-US" sz="2000"/>
            </a:br>
            <a:r>
              <a:rPr lang="sr-Latn-CS" altLang="en-US" sz="2000"/>
              <a:t>- </a:t>
            </a:r>
            <a:r>
              <a:rPr lang="sr-Cyrl-CS" altLang="en-US" sz="2000"/>
              <a:t>дебљина</a:t>
            </a:r>
            <a:r>
              <a:rPr lang="sr-Latn-CS" altLang="en-US" sz="2000"/>
              <a:t>: 3,5 </a:t>
            </a:r>
            <a:r>
              <a:rPr lang="sr-Cyrl-CS" altLang="en-US" sz="2000"/>
              <a:t>цм</a:t>
            </a:r>
            <a:endParaRPr lang="sr-Latn-CS" altLang="en-US" sz="2000"/>
          </a:p>
          <a:p>
            <a:endParaRPr lang="sr-Latn-CS" altLang="en-US" sz="2000"/>
          </a:p>
          <a:p>
            <a:r>
              <a:rPr lang="sr-Latn-CS" altLang="en-US" sz="2000"/>
              <a:t>- </a:t>
            </a:r>
            <a:r>
              <a:rPr lang="sr-Cyrl-CS" altLang="en-US" sz="2000"/>
              <a:t>сиво</a:t>
            </a:r>
            <a:r>
              <a:rPr lang="sr-Latn-CS" altLang="en-US" sz="2000"/>
              <a:t>-</a:t>
            </a:r>
            <a:r>
              <a:rPr lang="sr-Cyrl-CS" altLang="en-US" sz="2000"/>
              <a:t>плаве</a:t>
            </a:r>
            <a:r>
              <a:rPr lang="sr-Latn-CS" altLang="en-US" sz="2000"/>
              <a:t> </a:t>
            </a:r>
            <a:r>
              <a:rPr lang="sr-Cyrl-CS" altLang="en-US" sz="2000"/>
              <a:t>боје</a:t>
            </a:r>
            <a:r>
              <a:rPr lang="sr-Latn-CS" altLang="en-US" sz="2000"/>
              <a:t>, </a:t>
            </a:r>
            <a:r>
              <a:rPr lang="sr-Cyrl-CS" altLang="en-US" sz="2000"/>
              <a:t>меке</a:t>
            </a:r>
            <a:r>
              <a:rPr lang="sr-Latn-CS" altLang="en-US" sz="2000"/>
              <a:t> </a:t>
            </a:r>
            <a:r>
              <a:rPr lang="sr-Cyrl-CS" altLang="en-US" sz="2000"/>
              <a:t>конзистенције</a:t>
            </a:r>
            <a:r>
              <a:rPr lang="sr-Latn-CS" altLang="en-US" sz="2000"/>
              <a:t>, </a:t>
            </a:r>
            <a:r>
              <a:rPr lang="sr-Cyrl-CS" altLang="en-US" sz="2000"/>
              <a:t>трошна</a:t>
            </a:r>
            <a:r>
              <a:rPr lang="sr-Latn-CS" altLang="en-US" sz="2000"/>
              <a:t/>
            </a:r>
            <a:br>
              <a:rPr lang="sr-Latn-CS" altLang="en-US" sz="2000"/>
            </a:br>
            <a:r>
              <a:rPr lang="sr-Latn-CS" altLang="en-US" sz="2000"/>
              <a:t>- </a:t>
            </a:r>
            <a:r>
              <a:rPr lang="sr-Cyrl-CS" altLang="en-US" sz="2000"/>
              <a:t>обликом</a:t>
            </a:r>
            <a:r>
              <a:rPr lang="sr-Latn-CS" altLang="en-US" sz="2000"/>
              <a:t> </a:t>
            </a:r>
            <a:r>
              <a:rPr lang="sr-Cyrl-CS" altLang="en-US" sz="2000"/>
              <a:t>потсећа</a:t>
            </a:r>
            <a:r>
              <a:rPr lang="sr-Latn-CS" altLang="en-US" sz="2000"/>
              <a:t> </a:t>
            </a:r>
            <a:r>
              <a:rPr lang="sr-Cyrl-CS" altLang="en-US" sz="2000"/>
              <a:t>на</a:t>
            </a:r>
            <a:r>
              <a:rPr lang="sr-Latn-CS" altLang="en-US" sz="2000"/>
              <a:t> </a:t>
            </a:r>
            <a:r>
              <a:rPr lang="sr-Cyrl-CS" altLang="en-US" sz="2000"/>
              <a:t>зрно</a:t>
            </a:r>
            <a:r>
              <a:rPr lang="sr-Latn-CS" altLang="en-US" sz="2000"/>
              <a:t> </a:t>
            </a:r>
            <a:r>
              <a:rPr lang="sr-Cyrl-CS" altLang="en-US" sz="2000"/>
              <a:t>кафе</a:t>
            </a:r>
            <a:endParaRPr lang="sr-Latn-CS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 idx="4294967295"/>
          </p:nvPr>
        </p:nvSpPr>
        <p:spPr>
          <a:xfrm>
            <a:off x="0" y="142875"/>
            <a:ext cx="6072188" cy="796925"/>
          </a:xfrm>
        </p:spPr>
        <p:txBody>
          <a:bodyPr/>
          <a:lstStyle/>
          <a:p>
            <a:r>
              <a:rPr lang="sr-Cyrl-C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СПОЉАШЊНИ</a:t>
            </a:r>
            <a:r>
              <a:rPr lang="sr-Latn-C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ИЗГЛЕД</a:t>
            </a:r>
            <a:r>
              <a:rPr lang="sr-Latn-C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СРЦА</a:t>
            </a:r>
            <a:endParaRPr lang="sr-Latn-CS" altLang="en-US" sz="2800" b="1">
              <a:solidFill>
                <a:schemeClr val="tx1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/>
        </p:nvSpPr>
        <p:spPr bwMode="auto">
          <a:xfrm>
            <a:off x="-31750" y="911225"/>
            <a:ext cx="6332538" cy="590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3 стране: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предња (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 sternocostalis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доња (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 diaphragmatica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лева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facies pulmonalis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en-US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 (јасна) ивица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b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десна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margo dexter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База срца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(basis cordis)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en-GB" altLang="en-US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налазе се крвни судови који улазе или излазе из срца: напред: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aorta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truncus pulmonalis</a:t>
            </a: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десно: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cava superior </a:t>
            </a: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v. cava inferior</a:t>
            </a: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лево и позади: 4 плућне вене - </a:t>
            </a: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vv. pulmonales</a:t>
            </a: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GB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Врх срца </a:t>
            </a:r>
            <a:r>
              <a:rPr lang="en-GB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(apex cordis)</a:t>
            </a:r>
            <a:r>
              <a:rPr lang="en-US" altLang="en-US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endParaRPr lang="en-GB" altLang="en-US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r>
              <a:rPr lang="en-US" altLang="en-US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- највећим делом припада левој комори</a:t>
            </a: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en-GB" altLang="en-US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sr-Latn-CS" altLang="en-US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sr-Latn-CS" altLang="en-US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spcBef>
                <a:spcPct val="20000"/>
              </a:spcBef>
              <a:buFontTx/>
              <a:buNone/>
            </a:pPr>
            <a:endParaRPr lang="sr-Latn-CS" altLang="en-US" b="1" i="1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lum bright="-24000" contrast="42000"/>
          </a:blip>
          <a:srcRect l="12845" t="27972" r="12106" b="7333"/>
          <a:stretch>
            <a:fillRect/>
          </a:stretch>
        </p:blipFill>
        <p:spPr bwMode="auto">
          <a:xfrm>
            <a:off x="4284663" y="908050"/>
            <a:ext cx="4757737" cy="3078163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3" cstate="print">
            <a:lum bright="-12000" contrast="36000"/>
          </a:blip>
          <a:srcRect l="14542" t="27449" r="14284" b="8022"/>
          <a:stretch>
            <a:fillRect/>
          </a:stretch>
        </p:blipFill>
        <p:spPr bwMode="auto">
          <a:xfrm>
            <a:off x="5580063" y="4292600"/>
            <a:ext cx="3470275" cy="235902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Bursa omentalis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2000"/>
          </a:blip>
          <a:srcRect l="5902" t="2754" r="3542"/>
          <a:stretch>
            <a:fillRect/>
          </a:stretch>
        </p:blipFill>
        <p:spPr>
          <a:xfrm>
            <a:off x="0" y="428625"/>
            <a:ext cx="5276850" cy="5929313"/>
          </a:xfrm>
          <a:solidFill>
            <a:schemeClr val="tx1"/>
          </a:solidFill>
          <a:ln/>
        </p:spPr>
      </p:pic>
      <p:sp>
        <p:nvSpPr>
          <p:cNvPr id="53251" name="Rectangle 4"/>
          <p:cNvSpPr>
            <a:spLocks noChangeArrowheads="1"/>
          </p:cNvSpPr>
          <p:nvPr/>
        </p:nvSpPr>
        <p:spPr bwMode="auto">
          <a:xfrm>
            <a:off x="5786438" y="0"/>
            <a:ext cx="2692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sz="24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lang="sr-Cyrl-CS" altLang="en-US" sz="24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Слезинска</a:t>
            </a:r>
            <a:r>
              <a:rPr lang="sr-Latn-CS" altLang="en-US" sz="24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24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ложа</a:t>
            </a:r>
            <a:r>
              <a:rPr lang="sr-Latn-CS" altLang="en-US" sz="2400" b="1" i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</a:t>
            </a:r>
          </a:p>
        </p:txBody>
      </p:sp>
      <p:sp>
        <p:nvSpPr>
          <p:cNvPr id="53252" name="Text Box 5"/>
          <p:cNvSpPr txBox="1">
            <a:spLocks noChangeArrowheads="1"/>
          </p:cNvSpPr>
          <p:nvPr/>
        </p:nvSpPr>
        <p:spPr bwMode="auto">
          <a:xfrm>
            <a:off x="3286125" y="1928813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Ren</a:t>
            </a:r>
          </a:p>
        </p:txBody>
      </p:sp>
      <p:sp>
        <p:nvSpPr>
          <p:cNvPr id="53253" name="Text Box 6"/>
          <p:cNvSpPr txBox="1">
            <a:spLocks noChangeArrowheads="1"/>
          </p:cNvSpPr>
          <p:nvPr/>
        </p:nvSpPr>
        <p:spPr bwMode="auto">
          <a:xfrm rot="20233843">
            <a:off x="3128963" y="2957513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Gaster</a:t>
            </a:r>
            <a:endParaRPr lang="en-US" altLang="en-US" sz="24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53254" name="Straight Arrow Connector 9"/>
          <p:cNvCxnSpPr>
            <a:cxnSpLocks noChangeShapeType="1"/>
          </p:cNvCxnSpPr>
          <p:nvPr/>
        </p:nvCxnSpPr>
        <p:spPr bwMode="auto">
          <a:xfrm rot="10800000" flipV="1">
            <a:off x="4357688" y="642938"/>
            <a:ext cx="1785937" cy="1357312"/>
          </a:xfrm>
          <a:prstGeom prst="straightConnector1">
            <a:avLst/>
          </a:prstGeom>
          <a:noFill/>
          <a:ln w="41275" cmpd="sng">
            <a:solidFill>
              <a:srgbClr val="FFFF00"/>
            </a:solidFill>
            <a:round/>
            <a:headEnd/>
            <a:tailEnd type="arrow" w="med" len="med"/>
          </a:ln>
        </p:spPr>
      </p:cxnSp>
      <p:pic>
        <p:nvPicPr>
          <p:cNvPr id="53255" name="Text Box 10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4625" y="590550"/>
            <a:ext cx="3913188" cy="627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1214438" y="214313"/>
            <a:ext cx="61039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СЛЕЗИНА</a:t>
            </a:r>
            <a:r>
              <a:rPr lang="sr-Latn-CS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(SPLEN, LIEN) - </a:t>
            </a:r>
            <a:r>
              <a:rPr lang="sr-Cyrl-CS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ГРАЂА</a:t>
            </a:r>
            <a:endParaRPr lang="sr-Latn-CS" altLang="en-US" sz="2800" b="1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54275" name="Picture 5" descr="spleen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1388" y="2286000"/>
            <a:ext cx="5662612" cy="388143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54276" name="TextBox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2075" y="1524000"/>
            <a:ext cx="6523038" cy="513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Rectangl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89988" y="5321300"/>
            <a:ext cx="3841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8845550" y="4500563"/>
            <a:ext cx="298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Latn-CS" altLang="en-US" b="1">
                <a:solidFill>
                  <a:srgbClr val="FF0000"/>
                </a:solidFill>
              </a:rPr>
              <a:t>*</a:t>
            </a:r>
            <a:endParaRPr lang="sr-Latn-CS" altLang="en-US"/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8929688" y="4786313"/>
            <a:ext cx="214312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r-Latn-CS" altLang="en-US" b="1"/>
              <a:t>*</a:t>
            </a:r>
            <a:endParaRPr lang="sr-Latn-C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2225"/>
            <a:ext cx="8085138" cy="7143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Грађа срца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2300"/>
            <a:ext cx="8818563" cy="6049963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На пресеку се виде 3 слоја: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спољашњи слој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епикард 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(epicardium)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чини га висцерални, унутрашњи лист серозног перикарда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2) средњи слој -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миокард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myocardium)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- мишићни слој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најдебљи слој, дебљи у зиду комора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3) унутрашњи слој -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ендокард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endocardium)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танка опна која облаже унутрашњост срца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7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У основи 4 срчана отвора (</a:t>
            </a:r>
            <a:r>
              <a:rPr lang="en-GB" altLang="en-US" sz="17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atrioventriculare dextrum, ostium strioventriculare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7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sinistrum, ostium trunci pulmonalis </a:t>
            </a:r>
            <a:r>
              <a:rPr lang="en-US" altLang="en-US" sz="17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</a:t>
            </a:r>
            <a:r>
              <a:rPr lang="en-GB" altLang="en-US" sz="17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aortae</a:t>
            </a:r>
            <a:r>
              <a:rPr lang="en-US" altLang="en-US" sz="17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 налази се фиброзно ткиво, које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7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формира 4 фиброзна прстена, од којих полазе мишићна влакна миокарда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7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преткомора и комора - </a:t>
            </a:r>
            <a:r>
              <a:rPr lang="en-US" altLang="en-US" sz="17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фиброзни скелет срца</a:t>
            </a:r>
            <a:r>
              <a:rPr lang="en-US" altLang="en-US" sz="17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 b="1" i="1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 cstate="print">
            <a:lum bright="-12000" contrast="24000"/>
          </a:blip>
          <a:srcRect l="21831" t="27068" r="31477" b="8022"/>
          <a:stretch>
            <a:fillRect/>
          </a:stretch>
        </p:blipFill>
        <p:spPr bwMode="auto">
          <a:xfrm>
            <a:off x="6948488" y="2276475"/>
            <a:ext cx="1820862" cy="190182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4" cstate="print"/>
          <a:srcRect l="42773" t="41251" r="12109" b="10001"/>
          <a:stretch>
            <a:fillRect/>
          </a:stretch>
        </p:blipFill>
        <p:spPr bwMode="auto">
          <a:xfrm>
            <a:off x="6804025" y="5373688"/>
            <a:ext cx="1927225" cy="129857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1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9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2775" y="-22225"/>
            <a:ext cx="8085138" cy="7143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Унутрашњи изглед срца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175" y="620713"/>
            <a:ext cx="9109075" cy="623728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Срчану шупљину чине:</a:t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/>
            </a:r>
            <a:b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1) десна преткомора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atrium dextrum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2) лева преткомора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atrium sinistrum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3) десна комора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ventriculus dexter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b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4) лева комора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ventriculus sinister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 i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Десно (венско) срце чине десна преткомора и десна комора, повезане десним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преткоморнокоморним отвором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atrioventriculare dextrum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GB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 (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артеријск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о) срце чине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лева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преткомора и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а комора, повезане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лев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им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преткоморнокоморним отвором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atrioventriculare sinistrum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sr-Latn-CS" altLang="en-US" sz="1800">
              <a:solidFill>
                <a:srgbClr val="262673"/>
              </a:solidFill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Десно од левог срца раздваја срчана преграда (</a:t>
            </a:r>
            <a:r>
              <a:rPr lang="en-GB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septum cordis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),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чији су делови: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међупреткоморска преграда (</a:t>
            </a:r>
            <a: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septum interatriale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раздваја две преткоморе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- преткоморно коморна преграда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septum atrioventriculare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), 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раздваја десну преткомору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од леве коморе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- међукоморна преграда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(</a:t>
            </a:r>
            <a:r>
              <a:rPr lang="en-GB" altLang="en-US" sz="16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septum interventriculare</a:t>
            </a:r>
            <a:r>
              <a:rPr lang="en-GB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  <a:r>
              <a:rPr lang="en-US" altLang="en-US" sz="16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, раздваја две коморе</a:t>
            </a:r>
            <a:endParaRPr lang="sr-Latn-CS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 cstate="print">
            <a:lum bright="-12000" contrast="24000"/>
          </a:blip>
          <a:srcRect l="21831" t="27068" r="31477" b="8022"/>
          <a:stretch>
            <a:fillRect/>
          </a:stretch>
        </p:blipFill>
        <p:spPr bwMode="auto">
          <a:xfrm>
            <a:off x="5653088" y="549275"/>
            <a:ext cx="2728912" cy="28463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2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21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2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2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21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21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0"/>
            <a:ext cx="8229600" cy="777875"/>
          </a:xfrm>
        </p:spPr>
        <p:txBody>
          <a:bodyPr/>
          <a:lstStyle/>
          <a:p>
            <a:r>
              <a:rPr lang="en-US" altLang="en-US" sz="2800">
                <a:solidFill>
                  <a:schemeClr val="tx1"/>
                </a:solidFill>
                <a:latin typeface="Book Antiqua" pitchFamily="18" charset="0"/>
              </a:rPr>
              <a:t>Десна преткомора (</a:t>
            </a:r>
            <a:r>
              <a:rPr lang="sr-Latn-CS" altLang="en-US" sz="2800">
                <a:solidFill>
                  <a:schemeClr val="tx1"/>
                </a:solidFill>
                <a:latin typeface="Book Antiqua" pitchFamily="18" charset="0"/>
              </a:rPr>
              <a:t>ATRIUM DEXTRUM</a:t>
            </a:r>
            <a:r>
              <a:rPr lang="en-US" altLang="en-US" sz="2800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sr-Latn-CS" altLang="en-US" sz="280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0243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857250"/>
            <a:ext cx="9144000" cy="58848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У десну преткомору се улива венска крв из читавог организма, преко 3 венска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суда: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v. cava superior, v. cava inferior 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</a:t>
            </a:r>
            <a:r>
              <a:rPr lang="en-GB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sinus coronarius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горњи зид</a:t>
            </a: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- ostium v.cavae superioris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доњи 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- ostium v.cavae inferioris</a:t>
            </a:r>
            <a:b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  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ostium sinus coronarii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Char char="-"/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задњи зид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- crista terminalis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 близини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                       горњег краја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– SA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чвор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)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спољашњи 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- auricula dextra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(mm.pectinati)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		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унутрашњи 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- septum interatriale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septum atrioventriculare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- fossa ovalis</a:t>
            </a:r>
          </a:p>
          <a:p>
            <a:pPr>
              <a:lnSpc>
                <a:spcPct val="8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  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предњи зид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- ostium atrioventriculare dextrum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	(valva atrioventricularis dextra s. valvula tricuspidalis)</a:t>
            </a:r>
            <a:endParaRPr lang="en-U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2" cstate="print"/>
          <a:srcRect l="19531" t="29375" r="18945" b="13437"/>
          <a:stretch>
            <a:fillRect/>
          </a:stretch>
        </p:blipFill>
        <p:spPr bwMode="auto">
          <a:xfrm>
            <a:off x="4792663" y="2357438"/>
            <a:ext cx="4351337" cy="252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"/>
          <p:cNvPicPr>
            <a:picLocks noChangeAspect="1" noChangeArrowheads="1"/>
          </p:cNvPicPr>
          <p:nvPr/>
        </p:nvPicPr>
        <p:blipFill>
          <a:blip r:embed="rId2" cstate="print"/>
          <a:srcRect l="19922" t="16875" r="17381" b="18437"/>
          <a:stretch>
            <a:fillRect/>
          </a:stretch>
        </p:blipFill>
        <p:spPr bwMode="auto">
          <a:xfrm>
            <a:off x="3924300" y="2060575"/>
            <a:ext cx="4968875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0063" y="0"/>
            <a:ext cx="8229600" cy="561975"/>
          </a:xfrm>
        </p:spPr>
        <p:txBody>
          <a:bodyPr/>
          <a:lstStyle/>
          <a:p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Десна комора (</a:t>
            </a:r>
            <a:r>
              <a:rPr lang="sr-Latn-CS" altLang="en-US" sz="2800" b="1">
                <a:solidFill>
                  <a:schemeClr val="tx1"/>
                </a:solidFill>
                <a:latin typeface="Book Antiqua" pitchFamily="18" charset="0"/>
              </a:rPr>
              <a:t>VENTRICULUS DEXTER</a:t>
            </a:r>
            <a:r>
              <a:rPr lang="en-US" altLang="en-US" sz="2800" b="1">
                <a:solidFill>
                  <a:schemeClr val="tx1"/>
                </a:solidFill>
                <a:latin typeface="Book Antiqua" pitchFamily="18" charset="0"/>
              </a:rPr>
              <a:t>)</a:t>
            </a:r>
            <a:endParaRPr lang="sr-Latn-CS" altLang="en-US" sz="2800" b="1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88" y="642938"/>
            <a:ext cx="7091362" cy="59499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Облик тростране пирамиде са базом окренутом позади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</a:t>
            </a:r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Рељеф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</a:t>
            </a:r>
            <a:r>
              <a:rPr lang="sr-Cyrl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мишићни гребенови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 trabeculae carneae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   </a:t>
            </a: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mm.papillares 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(3)</a:t>
            </a:r>
            <a:endParaRPr lang="sr-Latn-CS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- m. papillaris anterior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	- m. papillaris posterior</a:t>
            </a:r>
            <a:b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</a:b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- mm. papillaries septales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800" b="1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* На </a:t>
            </a:r>
            <a:r>
              <a:rPr lang="sr-Cyrl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баз</a:t>
            </a:r>
            <a:r>
              <a:rPr lang="en-U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и се налазе 2 отвора</a:t>
            </a: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	</a:t>
            </a:r>
          </a:p>
          <a:p>
            <a:pPr>
              <a:lnSpc>
                <a:spcPct val="90000"/>
              </a:lnSpc>
              <a:buFontTx/>
              <a:buAutoNum type="arabicParenR"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ostim atrioventiculare dextrum</a:t>
            </a:r>
          </a:p>
          <a:p>
            <a:pPr>
              <a:lnSpc>
                <a:spcPct val="90000"/>
              </a:lnSpc>
              <a:buFontTx/>
              <a:buAutoNum type="arabicParenR"/>
            </a:pPr>
            <a:r>
              <a:rPr lang="sr-Latn-CS" altLang="en-US" sz="1800" b="1">
                <a:latin typeface="Book Antiqua" pitchFamily="18" charset="0"/>
                <a:ea typeface="Book Antiqua" pitchFamily="18" charset="0"/>
                <a:cs typeface="Book Antiqua" pitchFamily="18" charset="0"/>
              </a:rPr>
              <a:t>ostium trunci pulmonalis</a:t>
            </a:r>
          </a:p>
          <a:p>
            <a:pPr>
              <a:lnSpc>
                <a:spcPct val="90000"/>
              </a:lnSpc>
              <a:buFontTx/>
              <a:buNone/>
            </a:pPr>
            <a:endParaRPr lang="sr-Latn-CS" altLang="en-US" sz="1600">
              <a:latin typeface="Book Antiqua" pitchFamily="18" charset="0"/>
              <a:ea typeface="Book Antiqua" pitchFamily="18" charset="0"/>
              <a:cs typeface="Book Antiqua" pitchFamily="18" charset="0"/>
            </a:endParaRPr>
          </a:p>
        </p:txBody>
      </p:sp>
      <p:cxnSp>
        <p:nvCxnSpPr>
          <p:cNvPr id="11269" name="Straight Connector 13"/>
          <p:cNvCxnSpPr>
            <a:cxnSpLocks noChangeShapeType="1"/>
          </p:cNvCxnSpPr>
          <p:nvPr/>
        </p:nvCxnSpPr>
        <p:spPr bwMode="auto">
          <a:xfrm>
            <a:off x="4284663" y="4868863"/>
            <a:ext cx="928687" cy="1587"/>
          </a:xfrm>
          <a:prstGeom prst="line">
            <a:avLst/>
          </a:prstGeom>
          <a:noFill/>
          <a:ln w="28575" cmpd="sng">
            <a:solidFill>
              <a:srgbClr val="0D0DFF"/>
            </a:solidFill>
            <a:round/>
            <a:headEnd/>
            <a:tailEnd/>
          </a:ln>
        </p:spPr>
      </p:cxnSp>
      <p:cxnSp>
        <p:nvCxnSpPr>
          <p:cNvPr id="11270" name="Straight Connector 15"/>
          <p:cNvCxnSpPr>
            <a:cxnSpLocks noChangeShapeType="1"/>
          </p:cNvCxnSpPr>
          <p:nvPr/>
        </p:nvCxnSpPr>
        <p:spPr bwMode="auto">
          <a:xfrm>
            <a:off x="7812088" y="3933825"/>
            <a:ext cx="928687" cy="1588"/>
          </a:xfrm>
          <a:prstGeom prst="line">
            <a:avLst/>
          </a:prstGeom>
          <a:noFill/>
          <a:ln w="28575" cmpd="sng">
            <a:solidFill>
              <a:srgbClr val="0D0DFF"/>
            </a:solidFill>
            <a:round/>
            <a:headEnd/>
            <a:tailEnd/>
          </a:ln>
        </p:spPr>
      </p:cxnSp>
      <p:cxnSp>
        <p:nvCxnSpPr>
          <p:cNvPr id="11271" name="Straight Connector 13"/>
          <p:cNvCxnSpPr>
            <a:cxnSpLocks noChangeShapeType="1"/>
          </p:cNvCxnSpPr>
          <p:nvPr/>
        </p:nvCxnSpPr>
        <p:spPr bwMode="auto">
          <a:xfrm>
            <a:off x="4411663" y="5067300"/>
            <a:ext cx="928687" cy="3175"/>
          </a:xfrm>
          <a:prstGeom prst="line">
            <a:avLst/>
          </a:prstGeom>
          <a:noFill/>
          <a:ln w="28575" cap="flat" cmpd="sng">
            <a:solidFill>
              <a:srgbClr val="0D0DFF"/>
            </a:solidFill>
            <a:round/>
            <a:headEnd/>
            <a:tailEnd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1|1.6|6.5|2.7|1.4|1.6|50.9|0.8|7.2|3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3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9|2.7|2.5|1.6|2.4|1|3.1|3.6|135.8|18.1|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2|2.9|1.3|38.6|1.3|8|51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3|3.5|9.8|23.1|2.5|2.9|2.9|3.3|60.2|1.2|5.9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4.7|1.6|3|3.8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3|3.4|2|2.5|4.5|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9|2.1|1.8|2.5|2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1017</Words>
  <Application>Microsoft Office PowerPoint</Application>
  <PresentationFormat>On-screen Show (4:3)</PresentationFormat>
  <Paragraphs>550</Paragraphs>
  <Slides>51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7" baseType="lpstr">
      <vt:lpstr>Arial</vt:lpstr>
      <vt:lpstr>Arial Black</vt:lpstr>
      <vt:lpstr>Book Antiqua</vt:lpstr>
      <vt:lpstr>Comic Sans MS</vt:lpstr>
      <vt:lpstr>Verdana</vt:lpstr>
      <vt:lpstr>Default Design</vt:lpstr>
      <vt:lpstr>PowerPoint Presentation</vt:lpstr>
      <vt:lpstr>Кардиоваскуларни систем</vt:lpstr>
      <vt:lpstr>Кардиоваскуларни систем</vt:lpstr>
      <vt:lpstr>СРЦЕ (COR)</vt:lpstr>
      <vt:lpstr>СПОЉАШЊНИ ИЗГЛЕД СРЦА</vt:lpstr>
      <vt:lpstr>Грађа срца</vt:lpstr>
      <vt:lpstr>Унутрашњи изглед срца</vt:lpstr>
      <vt:lpstr>Десна преткомора (ATRIUM DEXTRUM)</vt:lpstr>
      <vt:lpstr>Десна комора (VENTRICULUS DEXTER)</vt:lpstr>
      <vt:lpstr>Десна комора (VENTRICULUS DEXTER)</vt:lpstr>
      <vt:lpstr>Десна комора (VENTRICULUS DEXTER)</vt:lpstr>
      <vt:lpstr>Лева преткомора (ATRIUM SINISTRUM)</vt:lpstr>
      <vt:lpstr>Лева комора (VENTRICULUS SINISTER)</vt:lpstr>
      <vt:lpstr>Лева комора (VENTRICULUS SINISTER)</vt:lpstr>
      <vt:lpstr>Лева комора (VENTRICULUS SINISTER)</vt:lpstr>
      <vt:lpstr>АРТЕРИЈСКИ КРВНИ СУДОВИ СРЦА (аа. coronariae)</vt:lpstr>
      <vt:lpstr>ВЕНСКИ СУДОВИ СРЦА (venae cordis)</vt:lpstr>
      <vt:lpstr>PowerPoint Presentation</vt:lpstr>
      <vt:lpstr>ИНЕРВАЦИЈА СРЦА (Plexus cardiacus)</vt:lpstr>
      <vt:lpstr>Срчана кеса (PERICARDIUM)</vt:lpstr>
      <vt:lpstr>PowerPoint Presentation</vt:lpstr>
      <vt:lpstr>Систем артеријских крвних судова - Truncus pulmonalis 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A. poplitea </vt:lpstr>
      <vt:lpstr>Систем венских крвних судова</vt:lpstr>
      <vt:lpstr>Систем венских крвних судова</vt:lpstr>
      <vt:lpstr>PowerPoint Presentation</vt:lpstr>
      <vt:lpstr>PowerPoint Presentation</vt:lpstr>
      <vt:lpstr>PowerPoint Presentation</vt:lpstr>
      <vt:lpstr>PowerPoint Presentation</vt:lpstr>
      <vt:lpstr>Систем v. portae</vt:lpstr>
      <vt:lpstr>Лимфни систем</vt:lpstr>
      <vt:lpstr>PowerPoint Presentation</vt:lpstr>
      <vt:lpstr>Лимфни систем</vt:lpstr>
      <vt:lpstr>Лимфни систем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Korisnik</dc:creator>
  <cp:lastModifiedBy>Win10</cp:lastModifiedBy>
  <cp:revision>6</cp:revision>
  <dcterms:modified xsi:type="dcterms:W3CDTF">2020-09-30T07:22:49Z</dcterms:modified>
</cp:coreProperties>
</file>